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87" r:id="rId3"/>
    <p:sldId id="381" r:id="rId4"/>
    <p:sldId id="284" r:id="rId5"/>
    <p:sldId id="314" r:id="rId6"/>
    <p:sldId id="407" r:id="rId7"/>
    <p:sldId id="408" r:id="rId8"/>
    <p:sldId id="283" r:id="rId9"/>
    <p:sldId id="380" r:id="rId10"/>
    <p:sldId id="406" r:id="rId11"/>
    <p:sldId id="405" r:id="rId12"/>
    <p:sldId id="410" r:id="rId13"/>
    <p:sldId id="414" r:id="rId14"/>
    <p:sldId id="415" r:id="rId15"/>
    <p:sldId id="417" r:id="rId16"/>
    <p:sldId id="312" r:id="rId17"/>
    <p:sldId id="313" r:id="rId18"/>
    <p:sldId id="315" r:id="rId19"/>
    <p:sldId id="400" r:id="rId20"/>
    <p:sldId id="392" r:id="rId21"/>
    <p:sldId id="401" r:id="rId22"/>
    <p:sldId id="375" r:id="rId23"/>
    <p:sldId id="376" r:id="rId24"/>
    <p:sldId id="377" r:id="rId25"/>
    <p:sldId id="412" r:id="rId26"/>
    <p:sldId id="411" r:id="rId27"/>
    <p:sldId id="427" r:id="rId28"/>
    <p:sldId id="425" r:id="rId29"/>
    <p:sldId id="423" r:id="rId30"/>
    <p:sldId id="42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19"/>
    <p:restoredTop sz="94695"/>
  </p:normalViewPr>
  <p:slideViewPr>
    <p:cSldViewPr snapToGrid="0">
      <p:cViewPr varScale="1">
        <p:scale>
          <a:sx n="113" d="100"/>
          <a:sy n="113" d="100"/>
        </p:scale>
        <p:origin x="24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9BBE6-9D22-0CA4-2132-968AD684E8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29E8B3-E5AA-1CAD-C3A9-539268208B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E01E7D-10BA-EFEC-73D7-B6E29F57A435}"/>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5" name="Footer Placeholder 4">
            <a:extLst>
              <a:ext uri="{FF2B5EF4-FFF2-40B4-BE49-F238E27FC236}">
                <a16:creationId xmlns:a16="http://schemas.microsoft.com/office/drawing/2014/main" id="{DCB89D8A-79EF-B622-A355-1DA6665B0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9AFBA-90CB-FC3C-BA21-B2899B827FBB}"/>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76891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C3946-CF08-8985-A48E-13B39E4167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4C0C26-4AB0-3CBD-B20A-B0851182D8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03595-BD14-4DD5-F1F6-DED723B06F46}"/>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5" name="Footer Placeholder 4">
            <a:extLst>
              <a:ext uri="{FF2B5EF4-FFF2-40B4-BE49-F238E27FC236}">
                <a16:creationId xmlns:a16="http://schemas.microsoft.com/office/drawing/2014/main" id="{2EF18357-56F0-C104-731B-E24C313CF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ACBBA7-0BE1-CE30-4EDA-2D0EF88E5C75}"/>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2625448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BF3B5E-7D24-A269-1358-3E9EA72F19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307176-3A79-BEF5-B200-BBCDA33B87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6FA8B-9016-82BB-C9AA-D60B66B455D3}"/>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5" name="Footer Placeholder 4">
            <a:extLst>
              <a:ext uri="{FF2B5EF4-FFF2-40B4-BE49-F238E27FC236}">
                <a16:creationId xmlns:a16="http://schemas.microsoft.com/office/drawing/2014/main" id="{CC84973D-3794-7EE8-550F-BB91B6BBD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90CEB-73B7-71C7-F96B-DDD222CF7CDE}"/>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299624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A3606-B980-5FED-4DA6-29E845B76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FD1F5-CA04-259C-C329-2863111F0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E95885-0A57-5B30-FCAD-3FB9D5774C98}"/>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5" name="Footer Placeholder 4">
            <a:extLst>
              <a:ext uri="{FF2B5EF4-FFF2-40B4-BE49-F238E27FC236}">
                <a16:creationId xmlns:a16="http://schemas.microsoft.com/office/drawing/2014/main" id="{D6DF1749-B7EB-D763-15EC-7A51FE47CA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B9170A-CE88-20DA-08BF-5C1014C779C1}"/>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1988768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780AD-99F1-AAA5-970B-4286F010B5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5A4C1-D763-3FFD-3180-333E3F45D2B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A70EF7-87C1-CC42-7548-4B99ADB3A0EB}"/>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5" name="Footer Placeholder 4">
            <a:extLst>
              <a:ext uri="{FF2B5EF4-FFF2-40B4-BE49-F238E27FC236}">
                <a16:creationId xmlns:a16="http://schemas.microsoft.com/office/drawing/2014/main" id="{948CDB4B-E059-7E54-9F61-23F2503A6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7D2CA-6258-C169-FB4B-166B4AA0243E}"/>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214794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6220-476F-EE07-0754-3917F22FA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A5EF6-7B57-92A2-3B8E-F9904E3073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36693C-9C71-8704-C721-4BE08C84A0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A04570-0F8B-BBF5-4B8C-D93CC89F278E}"/>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6" name="Footer Placeholder 5">
            <a:extLst>
              <a:ext uri="{FF2B5EF4-FFF2-40B4-BE49-F238E27FC236}">
                <a16:creationId xmlns:a16="http://schemas.microsoft.com/office/drawing/2014/main" id="{17AC725F-C8C2-89AE-22CC-4FD2A7760D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C4201-25B1-786B-B41C-F4B1ACD197FE}"/>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3311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4B021-81B3-1D4F-1C85-510FD63DE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C95EB-9B1A-6DCB-DB0C-0E66F24E16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B47A3D-2385-2C15-D125-67C6EE04F1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594EBE-2E06-84A8-EB67-2E8AD47613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D87AC-303C-E0CA-C0F1-A1F395885A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B540AF-F218-FC89-7AA7-DEC743058686}"/>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8" name="Footer Placeholder 7">
            <a:extLst>
              <a:ext uri="{FF2B5EF4-FFF2-40B4-BE49-F238E27FC236}">
                <a16:creationId xmlns:a16="http://schemas.microsoft.com/office/drawing/2014/main" id="{41FB0A62-B845-E1EE-D79C-724D7C6000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D7FD22-55B5-43B1-227C-8191F076DB76}"/>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275986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FB359-C2B3-B059-886F-09E4A4B213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59D90C-5D4A-C7E7-429F-81E9630A1156}"/>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4" name="Footer Placeholder 3">
            <a:extLst>
              <a:ext uri="{FF2B5EF4-FFF2-40B4-BE49-F238E27FC236}">
                <a16:creationId xmlns:a16="http://schemas.microsoft.com/office/drawing/2014/main" id="{9B14163B-EFFB-3F2E-378F-2A05840E30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668656-5C8D-7AE1-0210-E828D76A33FC}"/>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5403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A6F7BF-3703-4879-F3C8-6080E6DF55BD}"/>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3" name="Footer Placeholder 2">
            <a:extLst>
              <a:ext uri="{FF2B5EF4-FFF2-40B4-BE49-F238E27FC236}">
                <a16:creationId xmlns:a16="http://schemas.microsoft.com/office/drawing/2014/main" id="{13211605-8776-31ED-A0C2-70938D3F20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DC9A18-CADD-A321-5587-92A133E2BD28}"/>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399611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41B1F-518A-036B-6BE2-F33C612DD5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BBC99B-959F-9B92-9C68-FE0F89CAE1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B5165D-D498-2679-665D-8C794F31E8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F8B8E1-3267-146B-312A-B529D812DD17}"/>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6" name="Footer Placeholder 5">
            <a:extLst>
              <a:ext uri="{FF2B5EF4-FFF2-40B4-BE49-F238E27FC236}">
                <a16:creationId xmlns:a16="http://schemas.microsoft.com/office/drawing/2014/main" id="{D17BEF63-D6EB-55AB-6AEC-B1D5F97DC1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0C9AE-7482-CDD0-E7F4-3C0B1EDE98B9}"/>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78361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2D38F-F90E-6228-2DB9-BE1B85C65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DE5F08-4C48-F053-D0A4-F4C72AD442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08098C-9E5D-700E-B624-8DDB8A2FB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E0FF14-6B5B-8B76-966B-A5BA6F79BC7F}"/>
              </a:ext>
            </a:extLst>
          </p:cNvPr>
          <p:cNvSpPr>
            <a:spLocks noGrp="1"/>
          </p:cNvSpPr>
          <p:nvPr>
            <p:ph type="dt" sz="half" idx="10"/>
          </p:nvPr>
        </p:nvSpPr>
        <p:spPr/>
        <p:txBody>
          <a:bodyPr/>
          <a:lstStyle/>
          <a:p>
            <a:fld id="{E77CD612-3D72-D44A-A8A7-6A13C978A06F}" type="datetimeFigureOut">
              <a:rPr lang="en-US" smtClean="0"/>
              <a:t>4/18/25</a:t>
            </a:fld>
            <a:endParaRPr lang="en-US"/>
          </a:p>
        </p:txBody>
      </p:sp>
      <p:sp>
        <p:nvSpPr>
          <p:cNvPr id="6" name="Footer Placeholder 5">
            <a:extLst>
              <a:ext uri="{FF2B5EF4-FFF2-40B4-BE49-F238E27FC236}">
                <a16:creationId xmlns:a16="http://schemas.microsoft.com/office/drawing/2014/main" id="{FA631FD3-D752-BCBF-05E3-919277A783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059DF4-D49E-4FFE-AB17-760B67121674}"/>
              </a:ext>
            </a:extLst>
          </p:cNvPr>
          <p:cNvSpPr>
            <a:spLocks noGrp="1"/>
          </p:cNvSpPr>
          <p:nvPr>
            <p:ph type="sldNum" sz="quarter" idx="12"/>
          </p:nvPr>
        </p:nvSpPr>
        <p:spPr/>
        <p:txBody>
          <a:bodyPr/>
          <a:lstStyle/>
          <a:p>
            <a:fld id="{5D36969B-9942-C245-8D5C-7B6D62266584}" type="slidenum">
              <a:rPr lang="en-US" smtClean="0"/>
              <a:t>‹#›</a:t>
            </a:fld>
            <a:endParaRPr lang="en-US"/>
          </a:p>
        </p:txBody>
      </p:sp>
    </p:spTree>
    <p:extLst>
      <p:ext uri="{BB962C8B-B14F-4D97-AF65-F5344CB8AC3E}">
        <p14:creationId xmlns:p14="http://schemas.microsoft.com/office/powerpoint/2010/main" val="55752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64C800-67DD-52BA-7AE5-5FF720B45D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1FF5B0-BC31-0B2C-6798-C9AF062076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D1472-28A4-B020-2CC8-1C9B337CC3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7CD612-3D72-D44A-A8A7-6A13C978A06F}" type="datetimeFigureOut">
              <a:rPr lang="en-US" smtClean="0"/>
              <a:t>4/18/25</a:t>
            </a:fld>
            <a:endParaRPr lang="en-US"/>
          </a:p>
        </p:txBody>
      </p:sp>
      <p:sp>
        <p:nvSpPr>
          <p:cNvPr id="5" name="Footer Placeholder 4">
            <a:extLst>
              <a:ext uri="{FF2B5EF4-FFF2-40B4-BE49-F238E27FC236}">
                <a16:creationId xmlns:a16="http://schemas.microsoft.com/office/drawing/2014/main" id="{9BE3DC18-6271-3170-5BA3-89F7CFF012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91F8CC-0A7A-1F59-D983-0E1CC4BE63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D36969B-9942-C245-8D5C-7B6D62266584}" type="slidenum">
              <a:rPr lang="en-US" smtClean="0"/>
              <a:t>‹#›</a:t>
            </a:fld>
            <a:endParaRPr lang="en-US"/>
          </a:p>
        </p:txBody>
      </p:sp>
    </p:spTree>
    <p:extLst>
      <p:ext uri="{BB962C8B-B14F-4D97-AF65-F5344CB8AC3E}">
        <p14:creationId xmlns:p14="http://schemas.microsoft.com/office/powerpoint/2010/main" val="1224924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Professional_services_network" TargetMode="External"/><Relationship Id="rId2" Type="http://schemas.openxmlformats.org/officeDocument/2006/relationships/hyperlink" Target="https://en.wikipedia.org/wiki/Multinational_corporation" TargetMode="External"/><Relationship Id="rId1" Type="http://schemas.openxmlformats.org/officeDocument/2006/relationships/slideLayout" Target="../slideLayouts/slideLayout2.xml"/><Relationship Id="rId6" Type="http://schemas.openxmlformats.org/officeDocument/2006/relationships/hyperlink" Target="https://en.wikipedia.org/wiki/Management_consulting" TargetMode="External"/><Relationship Id="rId5" Type="http://schemas.openxmlformats.org/officeDocument/2006/relationships/hyperlink" Target="https://en.wikipedia.org/wiki/Financial_audit" TargetMode="External"/><Relationship Id="rId4" Type="http://schemas.openxmlformats.org/officeDocument/2006/relationships/hyperlink" Target="https://en.wikipedia.org/wiki/Londo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www.akingump.com/en/insights/blogs/trump-executive-order-tracker/addressing-risks-from-perkins-coie-ll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azcourts.gov/Portals/0/admcode/pdfcurrentcode/7-210%20Legal%20Paraprofessional%20Amended%2008-2024.pdf?ver=EzUU2uMO8k59V70-Jy2sWA%3d%3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A6214-70D0-D569-F86B-A3BCA50D387C}"/>
              </a:ext>
            </a:extLst>
          </p:cNvPr>
          <p:cNvSpPr>
            <a:spLocks noGrp="1"/>
          </p:cNvSpPr>
          <p:nvPr>
            <p:ph type="ctrTitle"/>
          </p:nvPr>
        </p:nvSpPr>
        <p:spPr/>
        <p:txBody>
          <a:bodyPr>
            <a:normAutofit/>
          </a:bodyPr>
          <a:lstStyle/>
          <a:p>
            <a:r>
              <a:rPr lang="en-US" sz="4400" dirty="0"/>
              <a:t>New York University School of Law</a:t>
            </a:r>
            <a:br>
              <a:rPr lang="en-US" sz="4400" dirty="0"/>
            </a:br>
            <a:r>
              <a:rPr lang="en-US" sz="4400" dirty="0"/>
              <a:t>Reunion Weekend</a:t>
            </a:r>
            <a:br>
              <a:rPr lang="en-US" sz="4400" dirty="0"/>
            </a:br>
            <a:endParaRPr lang="en-US" sz="4400" dirty="0"/>
          </a:p>
        </p:txBody>
      </p:sp>
      <p:sp>
        <p:nvSpPr>
          <p:cNvPr id="3" name="Subtitle 2">
            <a:extLst>
              <a:ext uri="{FF2B5EF4-FFF2-40B4-BE49-F238E27FC236}">
                <a16:creationId xmlns:a16="http://schemas.microsoft.com/office/drawing/2014/main" id="{5F05CE23-CDFC-C1EC-5647-DC29A4C411DB}"/>
              </a:ext>
            </a:extLst>
          </p:cNvPr>
          <p:cNvSpPr>
            <a:spLocks noGrp="1"/>
          </p:cNvSpPr>
          <p:nvPr>
            <p:ph type="subTitle" idx="1"/>
          </p:nvPr>
        </p:nvSpPr>
        <p:spPr/>
        <p:txBody>
          <a:bodyPr>
            <a:normAutofit/>
          </a:bodyPr>
          <a:lstStyle/>
          <a:p>
            <a:r>
              <a:rPr lang="en-US" sz="2800" dirty="0"/>
              <a:t>April 26, 2025</a:t>
            </a:r>
          </a:p>
          <a:p>
            <a:r>
              <a:rPr lang="en-US" sz="2800" dirty="0"/>
              <a:t>9:3O—10:30</a:t>
            </a:r>
          </a:p>
          <a:p>
            <a:r>
              <a:rPr lang="en-US" sz="2800" dirty="0"/>
              <a:t>Stephen Gillers</a:t>
            </a:r>
          </a:p>
        </p:txBody>
      </p:sp>
    </p:spTree>
    <p:extLst>
      <p:ext uri="{BB962C8B-B14F-4D97-AF65-F5344CB8AC3E}">
        <p14:creationId xmlns:p14="http://schemas.microsoft.com/office/powerpoint/2010/main" val="2448415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AAD3-007D-0C83-716A-6E969FC5C6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C7ADA2-E571-1261-D68A-789C6527B215}"/>
              </a:ext>
            </a:extLst>
          </p:cNvPr>
          <p:cNvSpPr>
            <a:spLocks noGrp="1"/>
          </p:cNvSpPr>
          <p:nvPr>
            <p:ph idx="1"/>
          </p:nvPr>
        </p:nvSpPr>
        <p:spPr/>
        <p:txBody>
          <a:bodyPr>
            <a:normAutofit/>
          </a:bodyPr>
          <a:lstStyle/>
          <a:p>
            <a:r>
              <a:rPr lang="en-US" sz="4000" dirty="0"/>
              <a:t>OOPS</a:t>
            </a:r>
          </a:p>
          <a:p>
            <a:r>
              <a:rPr lang="en-US" sz="4000" dirty="0"/>
              <a:t>Not so fast.</a:t>
            </a:r>
          </a:p>
        </p:txBody>
      </p:sp>
      <p:sp>
        <p:nvSpPr>
          <p:cNvPr id="4" name="Slide Number Placeholder 3">
            <a:extLst>
              <a:ext uri="{FF2B5EF4-FFF2-40B4-BE49-F238E27FC236}">
                <a16:creationId xmlns:a16="http://schemas.microsoft.com/office/drawing/2014/main" id="{4035E326-891E-D63F-A870-6EC203BF0C8D}"/>
              </a:ext>
            </a:extLst>
          </p:cNvPr>
          <p:cNvSpPr>
            <a:spLocks noGrp="1"/>
          </p:cNvSpPr>
          <p:nvPr>
            <p:ph type="sldNum" sz="quarter" idx="12"/>
          </p:nvPr>
        </p:nvSpPr>
        <p:spPr/>
        <p:txBody>
          <a:bodyPr/>
          <a:lstStyle/>
          <a:p>
            <a:fld id="{AD8B34F8-BB52-3945-B781-72E243E8C82A}" type="slidenum">
              <a:rPr lang="en-US" smtClean="0"/>
              <a:t>10</a:t>
            </a:fld>
            <a:endParaRPr lang="en-US"/>
          </a:p>
        </p:txBody>
      </p:sp>
    </p:spTree>
    <p:extLst>
      <p:ext uri="{BB962C8B-B14F-4D97-AF65-F5344CB8AC3E}">
        <p14:creationId xmlns:p14="http://schemas.microsoft.com/office/powerpoint/2010/main" val="346711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75AFA-D807-60AC-60A4-B2A0FFBA2905}"/>
              </a:ext>
            </a:extLst>
          </p:cNvPr>
          <p:cNvSpPr>
            <a:spLocks noGrp="1"/>
          </p:cNvSpPr>
          <p:nvPr>
            <p:ph type="title"/>
          </p:nvPr>
        </p:nvSpPr>
        <p:spPr/>
        <p:txBody>
          <a:bodyPr/>
          <a:lstStyle/>
          <a:p>
            <a:r>
              <a:rPr lang="en-US" dirty="0"/>
              <a:t>From Bloomberg Law</a:t>
            </a:r>
            <a:br>
              <a:rPr lang="en-US" dirty="0"/>
            </a:br>
            <a:r>
              <a:rPr lang="en-US" dirty="0"/>
              <a:t>1-28-25</a:t>
            </a:r>
          </a:p>
        </p:txBody>
      </p:sp>
      <p:sp>
        <p:nvSpPr>
          <p:cNvPr id="3" name="Content Placeholder 2">
            <a:extLst>
              <a:ext uri="{FF2B5EF4-FFF2-40B4-BE49-F238E27FC236}">
                <a16:creationId xmlns:a16="http://schemas.microsoft.com/office/drawing/2014/main" id="{5E3BEB06-7201-B7F7-5E09-4696D6CE9D3E}"/>
              </a:ext>
            </a:extLst>
          </p:cNvPr>
          <p:cNvSpPr>
            <a:spLocks noGrp="1"/>
          </p:cNvSpPr>
          <p:nvPr>
            <p:ph idx="1"/>
          </p:nvPr>
        </p:nvSpPr>
        <p:spPr/>
        <p:txBody>
          <a:bodyPr/>
          <a:lstStyle/>
          <a:p>
            <a:r>
              <a:rPr lang="en-US" b="0" i="0" u="none" strike="noStrike" dirty="0">
                <a:solidFill>
                  <a:srgbClr val="2A2C30"/>
                </a:solidFill>
                <a:effectLst/>
                <a:latin typeface="OpenSans"/>
              </a:rPr>
              <a:t>The Arizona Supreme Court on Tuesday requested more information on KPMG’s application to practice law in the state, declining </a:t>
            </a:r>
            <a:r>
              <a:rPr lang="en-US" b="1" i="0" u="none" strike="noStrike" dirty="0">
                <a:solidFill>
                  <a:srgbClr val="2A2C30"/>
                </a:solidFill>
                <a:effectLst/>
                <a:latin typeface="OpenSans"/>
              </a:rPr>
              <a:t>for now </a:t>
            </a:r>
            <a:r>
              <a:rPr lang="en-US" b="0" i="0" u="none" strike="noStrike" dirty="0">
                <a:solidFill>
                  <a:srgbClr val="2A2C30"/>
                </a:solidFill>
                <a:effectLst/>
                <a:latin typeface="OpenSans"/>
              </a:rPr>
              <a:t>to approve the company’s request.</a:t>
            </a:r>
            <a:endParaRPr lang="en-US" dirty="0"/>
          </a:p>
        </p:txBody>
      </p:sp>
      <p:sp>
        <p:nvSpPr>
          <p:cNvPr id="4" name="Slide Number Placeholder 3">
            <a:extLst>
              <a:ext uri="{FF2B5EF4-FFF2-40B4-BE49-F238E27FC236}">
                <a16:creationId xmlns:a16="http://schemas.microsoft.com/office/drawing/2014/main" id="{F1638AEC-2DB1-FD55-8F03-21D2B570E6F0}"/>
              </a:ext>
            </a:extLst>
          </p:cNvPr>
          <p:cNvSpPr>
            <a:spLocks noGrp="1"/>
          </p:cNvSpPr>
          <p:nvPr>
            <p:ph type="sldNum" sz="quarter" idx="12"/>
          </p:nvPr>
        </p:nvSpPr>
        <p:spPr/>
        <p:txBody>
          <a:bodyPr/>
          <a:lstStyle/>
          <a:p>
            <a:fld id="{AD8B34F8-BB52-3945-B781-72E243E8C82A}" type="slidenum">
              <a:rPr lang="en-US" smtClean="0"/>
              <a:t>11</a:t>
            </a:fld>
            <a:endParaRPr lang="en-US"/>
          </a:p>
        </p:txBody>
      </p:sp>
    </p:spTree>
    <p:extLst>
      <p:ext uri="{BB962C8B-B14F-4D97-AF65-F5344CB8AC3E}">
        <p14:creationId xmlns:p14="http://schemas.microsoft.com/office/powerpoint/2010/main" val="385970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39888-4384-1C56-0592-FFDCD4F2CB00}"/>
              </a:ext>
            </a:extLst>
          </p:cNvPr>
          <p:cNvSpPr>
            <a:spLocks noGrp="1"/>
          </p:cNvSpPr>
          <p:nvPr>
            <p:ph type="title"/>
          </p:nvPr>
        </p:nvSpPr>
        <p:spPr/>
        <p:txBody>
          <a:bodyPr/>
          <a:lstStyle/>
          <a:p>
            <a:r>
              <a:rPr lang="en-US" dirty="0"/>
              <a:t>APPROVED</a:t>
            </a:r>
            <a:br>
              <a:rPr lang="en-US" dirty="0"/>
            </a:br>
            <a:r>
              <a:rPr lang="en-US" dirty="0"/>
              <a:t>From Bloomberg Law on 2/27/25</a:t>
            </a:r>
          </a:p>
        </p:txBody>
      </p:sp>
      <p:sp>
        <p:nvSpPr>
          <p:cNvPr id="3" name="Content Placeholder 2">
            <a:extLst>
              <a:ext uri="{FF2B5EF4-FFF2-40B4-BE49-F238E27FC236}">
                <a16:creationId xmlns:a16="http://schemas.microsoft.com/office/drawing/2014/main" id="{8F1668DD-F7A3-C2D7-739F-AF95BC77E252}"/>
              </a:ext>
            </a:extLst>
          </p:cNvPr>
          <p:cNvSpPr>
            <a:spLocks noGrp="1"/>
          </p:cNvSpPr>
          <p:nvPr>
            <p:ph idx="1"/>
          </p:nvPr>
        </p:nvSpPr>
        <p:spPr/>
        <p:txBody>
          <a:bodyPr/>
          <a:lstStyle/>
          <a:p>
            <a:pPr algn="l">
              <a:buNone/>
            </a:pPr>
            <a:r>
              <a:rPr lang="en-US" b="0" i="0" u="none" strike="noStrike" dirty="0">
                <a:solidFill>
                  <a:srgbClr val="2A2C30"/>
                </a:solidFill>
                <a:effectLst/>
                <a:latin typeface="OpenSans"/>
              </a:rPr>
              <a:t>The Arizona Supreme Court today granted KPMG a license to operate a so-called alternative business structure. KPMG Law US will be an independent law firm operated as a wholly-owned subsidiary of the company. </a:t>
            </a:r>
          </a:p>
          <a:p>
            <a:pPr>
              <a:buNone/>
            </a:pPr>
            <a:br>
              <a:rPr lang="en-US" dirty="0"/>
            </a:br>
            <a:endParaRPr lang="en-US" dirty="0"/>
          </a:p>
        </p:txBody>
      </p:sp>
      <p:sp>
        <p:nvSpPr>
          <p:cNvPr id="4" name="Slide Number Placeholder 3">
            <a:extLst>
              <a:ext uri="{FF2B5EF4-FFF2-40B4-BE49-F238E27FC236}">
                <a16:creationId xmlns:a16="http://schemas.microsoft.com/office/drawing/2014/main" id="{AC504043-5B61-09A7-A873-581FBC7137CE}"/>
              </a:ext>
            </a:extLst>
          </p:cNvPr>
          <p:cNvSpPr>
            <a:spLocks noGrp="1"/>
          </p:cNvSpPr>
          <p:nvPr>
            <p:ph type="sldNum" sz="quarter" idx="12"/>
          </p:nvPr>
        </p:nvSpPr>
        <p:spPr/>
        <p:txBody>
          <a:bodyPr/>
          <a:lstStyle/>
          <a:p>
            <a:fld id="{AD8B34F8-BB52-3945-B781-72E243E8C82A}" type="slidenum">
              <a:rPr lang="en-US" smtClean="0"/>
              <a:t>12</a:t>
            </a:fld>
            <a:endParaRPr lang="en-US"/>
          </a:p>
        </p:txBody>
      </p:sp>
    </p:spTree>
    <p:extLst>
      <p:ext uri="{BB962C8B-B14F-4D97-AF65-F5344CB8AC3E}">
        <p14:creationId xmlns:p14="http://schemas.microsoft.com/office/powerpoint/2010/main" val="3932899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0A6F8-63B9-4521-2816-EF0EA4E87B23}"/>
              </a:ext>
            </a:extLst>
          </p:cNvPr>
          <p:cNvSpPr>
            <a:spLocks noGrp="1"/>
          </p:cNvSpPr>
          <p:nvPr>
            <p:ph type="title"/>
          </p:nvPr>
        </p:nvSpPr>
        <p:spPr/>
        <p:txBody>
          <a:bodyPr/>
          <a:lstStyle/>
          <a:p>
            <a:r>
              <a:rPr lang="en-US" dirty="0"/>
              <a:t>From Wikipedia</a:t>
            </a:r>
          </a:p>
        </p:txBody>
      </p:sp>
      <p:sp>
        <p:nvSpPr>
          <p:cNvPr id="3" name="Content Placeholder 2">
            <a:extLst>
              <a:ext uri="{FF2B5EF4-FFF2-40B4-BE49-F238E27FC236}">
                <a16:creationId xmlns:a16="http://schemas.microsoft.com/office/drawing/2014/main" id="{4210A8C2-1ED0-F8A1-6F5B-3DB1926EF3EC}"/>
              </a:ext>
            </a:extLst>
          </p:cNvPr>
          <p:cNvSpPr>
            <a:spLocks noGrp="1"/>
          </p:cNvSpPr>
          <p:nvPr>
            <p:ph idx="1"/>
          </p:nvPr>
        </p:nvSpPr>
        <p:spPr/>
        <p:txBody>
          <a:bodyPr>
            <a:normAutofit/>
          </a:bodyPr>
          <a:lstStyle/>
          <a:p>
            <a:pPr algn="l">
              <a:buNone/>
            </a:pPr>
            <a:r>
              <a:rPr lang="en-US" b="1" i="0" u="none" strike="noStrike" dirty="0">
                <a:solidFill>
                  <a:srgbClr val="202122"/>
                </a:solidFill>
                <a:effectLst/>
                <a:latin typeface="Arial" panose="020B0604020202020204" pitchFamily="34" charset="0"/>
              </a:rPr>
              <a:t>KPMG</a:t>
            </a:r>
            <a:r>
              <a:rPr lang="en-US" b="0" i="0" u="none" strike="noStrike" dirty="0">
                <a:solidFill>
                  <a:srgbClr val="202122"/>
                </a:solidFill>
                <a:effectLst/>
                <a:latin typeface="Arial" panose="020B0604020202020204" pitchFamily="34" charset="0"/>
              </a:rPr>
              <a:t> is a </a:t>
            </a:r>
            <a:r>
              <a:rPr lang="en-US" b="0" i="0" u="none" strike="noStrike" dirty="0">
                <a:solidFill>
                  <a:srgbClr val="202122"/>
                </a:solidFill>
                <a:effectLst/>
                <a:latin typeface="Arial" panose="020B0604020202020204" pitchFamily="34" charset="0"/>
                <a:hlinkClick r:id="rId2" tooltip="Multinational corporation"/>
              </a:rPr>
              <a:t>multinational</a:t>
            </a:r>
            <a:r>
              <a:rPr lang="en-US" b="0" i="0" u="none" strike="noStrike" dirty="0">
                <a:solidFill>
                  <a:srgbClr val="202122"/>
                </a:solidFill>
                <a:effectLst/>
                <a:latin typeface="Arial" panose="020B0604020202020204" pitchFamily="34" charset="0"/>
              </a:rPr>
              <a:t> </a:t>
            </a:r>
            <a:r>
              <a:rPr lang="en-US" b="0" i="0" u="none" strike="noStrike" dirty="0">
                <a:solidFill>
                  <a:srgbClr val="202122"/>
                </a:solidFill>
                <a:effectLst/>
                <a:latin typeface="Arial" panose="020B0604020202020204" pitchFamily="34" charset="0"/>
                <a:hlinkClick r:id="rId3" tooltip="Professional services network"/>
              </a:rPr>
              <a:t>professional services network</a:t>
            </a:r>
            <a:r>
              <a:rPr lang="en-US" b="0" i="0" u="none" strike="noStrike" dirty="0">
                <a:solidFill>
                  <a:srgbClr val="202122"/>
                </a:solidFill>
                <a:effectLst/>
                <a:latin typeface="Arial" panose="020B0604020202020204" pitchFamily="34" charset="0"/>
              </a:rPr>
              <a:t>, based in </a:t>
            </a:r>
            <a:r>
              <a:rPr lang="en-US" b="0" i="0" u="none" strike="noStrike" dirty="0">
                <a:solidFill>
                  <a:srgbClr val="202122"/>
                </a:solidFill>
                <a:effectLst/>
                <a:latin typeface="Arial" panose="020B0604020202020204" pitchFamily="34" charset="0"/>
                <a:hlinkClick r:id="rId4" tooltip="London"/>
              </a:rPr>
              <a:t>London</a:t>
            </a:r>
            <a:r>
              <a:rPr lang="en-US" b="0" i="0" u="none" strike="noStrike" dirty="0">
                <a:solidFill>
                  <a:srgbClr val="202122"/>
                </a:solidFill>
                <a:effectLst/>
                <a:latin typeface="Arial" panose="020B0604020202020204" pitchFamily="34" charset="0"/>
              </a:rPr>
              <a:t>. KPMG is a network of firms in 145 countries with 275,288 employees affiliated with </a:t>
            </a:r>
            <a:r>
              <a:rPr lang="en-US" b="1" i="0" u="none" strike="noStrike" dirty="0">
                <a:solidFill>
                  <a:srgbClr val="202122"/>
                </a:solidFill>
                <a:effectLst/>
                <a:latin typeface="Arial" panose="020B0604020202020204" pitchFamily="34" charset="0"/>
              </a:rPr>
              <a:t>KPMG International Limited…</a:t>
            </a:r>
            <a:endParaRPr lang="en-US" b="0" i="0" u="none" strike="noStrike" dirty="0">
              <a:solidFill>
                <a:srgbClr val="202122"/>
              </a:solidFill>
              <a:effectLst/>
              <a:latin typeface="Arial" panose="020B0604020202020204" pitchFamily="34" charset="0"/>
            </a:endParaRPr>
          </a:p>
          <a:p>
            <a:pPr algn="l"/>
            <a:r>
              <a:rPr lang="en-US" b="0" i="0" u="none" strike="noStrike" dirty="0">
                <a:solidFill>
                  <a:srgbClr val="202122"/>
                </a:solidFill>
                <a:effectLst/>
                <a:latin typeface="Arial" panose="020B0604020202020204" pitchFamily="34" charset="0"/>
              </a:rPr>
              <a:t>KPMG has three lines of services: </a:t>
            </a:r>
            <a:r>
              <a:rPr lang="en-US" b="0" i="0" u="none" strike="noStrike" dirty="0">
                <a:solidFill>
                  <a:srgbClr val="202122"/>
                </a:solidFill>
                <a:effectLst/>
                <a:latin typeface="Arial" panose="020B0604020202020204" pitchFamily="34" charset="0"/>
                <a:hlinkClick r:id="rId5" tooltip="Financial audit"/>
              </a:rPr>
              <a:t>financial audit</a:t>
            </a:r>
            <a:r>
              <a:rPr lang="en-US" b="0" i="0" u="none" strike="noStrike" dirty="0">
                <a:solidFill>
                  <a:srgbClr val="202122"/>
                </a:solidFill>
                <a:effectLst/>
                <a:latin typeface="Arial" panose="020B0604020202020204" pitchFamily="34" charset="0"/>
              </a:rPr>
              <a:t>, tax, and </a:t>
            </a:r>
            <a:r>
              <a:rPr lang="en-US" b="0" i="0" u="none" strike="noStrike" dirty="0">
                <a:solidFill>
                  <a:srgbClr val="202122"/>
                </a:solidFill>
                <a:effectLst/>
                <a:latin typeface="Arial" panose="020B0604020202020204" pitchFamily="34" charset="0"/>
                <a:hlinkClick r:id="rId6" tooltip="Management consulting"/>
              </a:rPr>
              <a:t>advisory</a:t>
            </a:r>
            <a:r>
              <a:rPr lang="en-US" b="0" i="0" u="none" strike="noStrike" dirty="0">
                <a:solidFill>
                  <a:srgbClr val="202122"/>
                </a:solidFill>
                <a:effectLst/>
                <a:latin typeface="Arial" panose="020B0604020202020204" pitchFamily="34" charset="0"/>
              </a:rPr>
              <a:t>. Its tax and advisory services are further divided into various service groups. </a:t>
            </a:r>
            <a:endParaRPr lang="en-US" dirty="0"/>
          </a:p>
        </p:txBody>
      </p:sp>
    </p:spTree>
    <p:extLst>
      <p:ext uri="{BB962C8B-B14F-4D97-AF65-F5344CB8AC3E}">
        <p14:creationId xmlns:p14="http://schemas.microsoft.com/office/powerpoint/2010/main" val="4259312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751D9-6CF9-C5AC-2C5F-D39F1E3D6875}"/>
              </a:ext>
            </a:extLst>
          </p:cNvPr>
          <p:cNvSpPr>
            <a:spLocks noGrp="1"/>
          </p:cNvSpPr>
          <p:nvPr>
            <p:ph type="title"/>
          </p:nvPr>
        </p:nvSpPr>
        <p:spPr/>
        <p:txBody>
          <a:bodyPr/>
          <a:lstStyle/>
          <a:p>
            <a:r>
              <a:rPr lang="en-US" dirty="0"/>
              <a:t>From KPMG Law Website</a:t>
            </a:r>
          </a:p>
        </p:txBody>
      </p:sp>
      <p:sp>
        <p:nvSpPr>
          <p:cNvPr id="3" name="Content Placeholder 2">
            <a:extLst>
              <a:ext uri="{FF2B5EF4-FFF2-40B4-BE49-F238E27FC236}">
                <a16:creationId xmlns:a16="http://schemas.microsoft.com/office/drawing/2014/main" id="{A0C65075-4FA2-12E5-6155-F2CAF8540510}"/>
              </a:ext>
            </a:extLst>
          </p:cNvPr>
          <p:cNvSpPr>
            <a:spLocks noGrp="1"/>
          </p:cNvSpPr>
          <p:nvPr>
            <p:ph idx="1"/>
          </p:nvPr>
        </p:nvSpPr>
        <p:spPr/>
        <p:txBody>
          <a:bodyPr>
            <a:normAutofit fontScale="40000" lnSpcReduction="20000"/>
          </a:bodyPr>
          <a:lstStyle/>
          <a:p>
            <a:pPr marL="0" marR="0">
              <a:buNone/>
            </a:pPr>
            <a:r>
              <a:rPr lang="en-US" b="0" i="0" u="none" strike="noStrike" dirty="0">
                <a:solidFill>
                  <a:srgbClr val="FFFFFF"/>
                </a:solidFill>
                <a:effectLst/>
                <a:latin typeface="OpenSans--Regular"/>
              </a:rPr>
              <a:t>To </a:t>
            </a:r>
            <a:r>
              <a:rPr lang="en-US" sz="5900" dirty="0">
                <a:solidFill>
                  <a:srgbClr val="0C233C"/>
                </a:solidFill>
                <a:effectLst/>
                <a:latin typeface="Times New Roman" panose="02020603050405020304" pitchFamily="18" charset="0"/>
                <a:ea typeface="Times New Roman" panose="02020603050405020304" pitchFamily="18" charset="0"/>
                <a:cs typeface="Times New Roman" panose="02020603050405020304" pitchFamily="18" charset="0"/>
              </a:rPr>
              <a:t>KPMG Law US plans to deliver a focused set of technology-enabled legal services powered by artificial intelligence and KPMG Digital Gateway, building upon the firm's established Legal Business Services practice. The new law firm will collaborate with the KPMG global network of law firms already operating </a:t>
            </a:r>
            <a:r>
              <a:rPr lang="en-US" sz="5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in more than 80 jurisdictions</a:t>
            </a:r>
            <a:r>
              <a:rPr lang="en-US" sz="5900" dirty="0">
                <a:solidFill>
                  <a:srgbClr val="0C233C"/>
                </a:solidFill>
                <a:effectLst/>
                <a:latin typeface="Times New Roman" panose="02020603050405020304" pitchFamily="18" charset="0"/>
                <a:ea typeface="Times New Roman" panose="02020603050405020304" pitchFamily="18" charset="0"/>
                <a:cs typeface="Times New Roman" panose="02020603050405020304" pitchFamily="18" charset="0"/>
              </a:rPr>
              <a:t>. Together, KPMG Law US and KPMG will provide legal managed services, legal operations consulting, and advanced legal technology innovation, to help clients gain efficiencies and empower their legal teams to concentrate on strategic priorities.</a:t>
            </a:r>
          </a:p>
          <a:p>
            <a:pPr marL="0" marR="0" algn="l">
              <a:buNone/>
            </a:pPr>
            <a:endParaRPr lang="en-US" sz="5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a:r>
              <a:rPr lang="en-US" sz="5900" dirty="0">
                <a:solidFill>
                  <a:srgbClr val="0C233C"/>
                </a:solidFill>
                <a:effectLst/>
                <a:latin typeface="Times New Roman" panose="02020603050405020304" pitchFamily="18" charset="0"/>
                <a:ea typeface="Times New Roman" panose="02020603050405020304" pitchFamily="18" charset="0"/>
                <a:cs typeface="Times New Roman" panose="02020603050405020304" pitchFamily="18" charset="0"/>
              </a:rPr>
              <a:t>Building on the established presence of KPMG in </a:t>
            </a:r>
            <a:r>
              <a:rPr lang="en-US" sz="5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Arizona</a:t>
            </a:r>
            <a:r>
              <a:rPr lang="en-US" sz="5900" dirty="0">
                <a:solidFill>
                  <a:srgbClr val="0C233C"/>
                </a:solidFill>
                <a:effectLst/>
                <a:latin typeface="Times New Roman" panose="02020603050405020304" pitchFamily="18" charset="0"/>
                <a:ea typeface="Times New Roman" panose="02020603050405020304" pitchFamily="18" charset="0"/>
                <a:cs typeface="Times New Roman" panose="02020603050405020304" pitchFamily="18" charset="0"/>
              </a:rPr>
              <a:t>, where </a:t>
            </a:r>
            <a:r>
              <a:rPr lang="en-US" sz="59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more than 100 clients </a:t>
            </a:r>
            <a:r>
              <a:rPr lang="en-US" sz="5900" dirty="0">
                <a:solidFill>
                  <a:srgbClr val="0C233C"/>
                </a:solidFill>
                <a:effectLst/>
                <a:latin typeface="Times New Roman" panose="02020603050405020304" pitchFamily="18" charset="0"/>
                <a:ea typeface="Times New Roman" panose="02020603050405020304" pitchFamily="18" charset="0"/>
                <a:cs typeface="Times New Roman" panose="02020603050405020304" pitchFamily="18" charset="0"/>
              </a:rPr>
              <a:t>are currently being served, KPMG Law US will operate as an independently managed subsidiary of KPMG and maintain strategic alignment with the KPMG Tax practice. </a:t>
            </a:r>
            <a:r>
              <a:rPr lang="en-US" b="0" i="0" u="none" strike="noStrike" dirty="0">
                <a:solidFill>
                  <a:srgbClr val="FFFFFF"/>
                </a:solidFill>
                <a:effectLst/>
                <a:latin typeface="Open Sans" panose="020B0606030504020204" pitchFamily="34" charset="0"/>
              </a:rPr>
              <a:t>technological capabilities into new domains to keep our clients at the forefront of innovation. At KPMG Law US, we are dedicated to upholding KPMG values and culture, so every interaction is driven by integrity, excellence, and a deep commitment to our clients' success.</a:t>
            </a:r>
          </a:p>
          <a:p>
            <a:r>
              <a:rPr lang="en-US" b="0" i="0" u="none" strike="noStrike" dirty="0">
                <a:solidFill>
                  <a:srgbClr val="FFFFFF"/>
                </a:solidFill>
                <a:effectLst/>
                <a:latin typeface="OpenSans--Regular"/>
              </a:rPr>
              <a:t>embrace the legal department of the future, KPMG Law professionals provide General Counsel and Heads of Legal with holistic approach that integrates legal advice with other business and financial services. To help address the challenges faced by a rapid evolving business landscape and embrace the legal department of the future, KPMG Law professionals provide General Counsel and Heads of Legal with holistic approach that integrates legal advice with other business and financial services.</a:t>
            </a:r>
            <a:endParaRPr lang="en-US" dirty="0"/>
          </a:p>
        </p:txBody>
      </p:sp>
    </p:spTree>
    <p:extLst>
      <p:ext uri="{BB962C8B-B14F-4D97-AF65-F5344CB8AC3E}">
        <p14:creationId xmlns:p14="http://schemas.microsoft.com/office/powerpoint/2010/main" val="3624422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162F8-5CE7-D5CF-CF0F-FE97BC2D796E}"/>
              </a:ext>
            </a:extLst>
          </p:cNvPr>
          <p:cNvSpPr>
            <a:spLocks noGrp="1"/>
          </p:cNvSpPr>
          <p:nvPr>
            <p:ph type="title"/>
          </p:nvPr>
        </p:nvSpPr>
        <p:spPr/>
        <p:txBody>
          <a:bodyPr/>
          <a:lstStyle/>
          <a:p>
            <a:r>
              <a:rPr lang="en-US" dirty="0"/>
              <a:t>Small Law competitors …</a:t>
            </a:r>
          </a:p>
        </p:txBody>
      </p:sp>
      <p:sp>
        <p:nvSpPr>
          <p:cNvPr id="3" name="Content Placeholder 2">
            <a:extLst>
              <a:ext uri="{FF2B5EF4-FFF2-40B4-BE49-F238E27FC236}">
                <a16:creationId xmlns:a16="http://schemas.microsoft.com/office/drawing/2014/main" id="{063FF2E3-736C-284E-6F26-8A33BDA9756A}"/>
              </a:ext>
            </a:extLst>
          </p:cNvPr>
          <p:cNvSpPr>
            <a:spLocks noGrp="1"/>
          </p:cNvSpPr>
          <p:nvPr>
            <p:ph idx="1"/>
          </p:nvPr>
        </p:nvSpPr>
        <p:spPr/>
        <p:txBody>
          <a:bodyPr/>
          <a:lstStyle/>
          <a:p>
            <a:r>
              <a:rPr lang="en-US" i="0" u="none" strike="noStrike" dirty="0">
                <a:solidFill>
                  <a:srgbClr val="14303D"/>
                </a:solidFill>
                <a:effectLst/>
                <a:latin typeface="Roboto" panose="020F0502020204030204" pitchFamily="34" charset="0"/>
              </a:rPr>
              <a:t>Approved </a:t>
            </a:r>
            <a:r>
              <a:rPr lang="en-US" i="0" u="none" strike="noStrike">
                <a:solidFill>
                  <a:srgbClr val="14303D"/>
                </a:solidFill>
                <a:effectLst/>
                <a:latin typeface="Roboto" panose="020F0502020204030204" pitchFamily="34" charset="0"/>
              </a:rPr>
              <a:t>as ABS</a:t>
            </a:r>
            <a:endParaRPr lang="en-US" i="0" u="none" strike="noStrike" dirty="0">
              <a:solidFill>
                <a:srgbClr val="14303D"/>
              </a:solidFill>
              <a:effectLst/>
              <a:latin typeface="Roboto" panose="020F0502020204030204" pitchFamily="34" charset="0"/>
            </a:endParaRPr>
          </a:p>
          <a:p>
            <a:pPr marL="0" indent="0">
              <a:buNone/>
            </a:pPr>
            <a:endParaRPr lang="en-US" i="0" u="none" strike="noStrike" dirty="0">
              <a:solidFill>
                <a:srgbClr val="14303D"/>
              </a:solidFill>
              <a:effectLst/>
              <a:latin typeface="Roboto" panose="020F0502020204030204" pitchFamily="34" charset="0"/>
            </a:endParaRPr>
          </a:p>
          <a:p>
            <a:pPr lvl="1"/>
            <a:r>
              <a:rPr lang="en-US" i="0" u="none" strike="noStrike" dirty="0">
                <a:solidFill>
                  <a:srgbClr val="14303D"/>
                </a:solidFill>
                <a:effectLst/>
                <a:latin typeface="Roboto" panose="020F0502020204030204" pitchFamily="34" charset="0"/>
              </a:rPr>
              <a:t>Jacoby &amp; Meyers Mass Torts Law Firm, PLLC</a:t>
            </a:r>
            <a:endParaRPr lang="en-US" dirty="0"/>
          </a:p>
        </p:txBody>
      </p:sp>
    </p:spTree>
    <p:extLst>
      <p:ext uri="{BB962C8B-B14F-4D97-AF65-F5344CB8AC3E}">
        <p14:creationId xmlns:p14="http://schemas.microsoft.com/office/powerpoint/2010/main" val="1401277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Extraterritorial Reach of the Arizona Rule?</a:t>
            </a:r>
          </a:p>
        </p:txBody>
      </p:sp>
      <p:sp>
        <p:nvSpPr>
          <p:cNvPr id="3" name="Content Placeholder 2"/>
          <p:cNvSpPr>
            <a:spLocks noGrp="1"/>
          </p:cNvSpPr>
          <p:nvPr>
            <p:ph idx="1"/>
          </p:nvPr>
        </p:nvSpPr>
        <p:spPr/>
        <p:txBody>
          <a:bodyPr>
            <a:normAutofit/>
          </a:bodyPr>
          <a:lstStyle/>
          <a:p>
            <a:endParaRPr lang="en-US" dirty="0"/>
          </a:p>
          <a:p>
            <a:r>
              <a:rPr lang="en-US" dirty="0"/>
              <a:t>This is </a:t>
            </a:r>
            <a:r>
              <a:rPr lang="en-US" dirty="0">
                <a:solidFill>
                  <a:schemeClr val="accent2">
                    <a:lumMod val="75000"/>
                  </a:schemeClr>
                </a:solidFill>
              </a:rPr>
              <a:t>the central question</a:t>
            </a:r>
            <a:r>
              <a:rPr lang="en-US" dirty="0"/>
              <a:t>. Can the Arizona rule be nationalized? Can non-AZ law firms or lawyers create an AZ ABS and use the AZ ABS to do what they cannot do back home?</a:t>
            </a:r>
          </a:p>
          <a:p>
            <a:pPr lvl="1"/>
            <a:r>
              <a:rPr lang="en-US" dirty="0"/>
              <a:t>Can a New York lawyer be a partner in an AZ (or any) ABS? </a:t>
            </a:r>
          </a:p>
          <a:p>
            <a:pPr lvl="2"/>
            <a:r>
              <a:rPr lang="en-US" dirty="0"/>
              <a:t>What if an ABS  lawyer practicing in NY is also authorized to practice in AZ? </a:t>
            </a:r>
          </a:p>
          <a:p>
            <a:r>
              <a:rPr lang="en-US" dirty="0"/>
              <a:t>Can a New York lawyer in a traditional law firm divide fees with an ABS that has nonlawyer members?</a:t>
            </a:r>
          </a:p>
        </p:txBody>
      </p:sp>
      <p:sp>
        <p:nvSpPr>
          <p:cNvPr id="4" name="Slide Number Placeholder 3"/>
          <p:cNvSpPr>
            <a:spLocks noGrp="1"/>
          </p:cNvSpPr>
          <p:nvPr>
            <p:ph type="sldNum" sz="quarter" idx="12"/>
          </p:nvPr>
        </p:nvSpPr>
        <p:spPr/>
        <p:txBody>
          <a:bodyPr/>
          <a:lstStyle/>
          <a:p>
            <a:fld id="{AF3B805F-68AC-D84B-B7F3-A2F1DFF3D027}" type="slidenum">
              <a:rPr lang="en-US" smtClean="0"/>
              <a:t>16</a:t>
            </a:fld>
            <a:endParaRPr lang="en-US"/>
          </a:p>
        </p:txBody>
      </p:sp>
    </p:spTree>
    <p:extLst>
      <p:ext uri="{BB962C8B-B14F-4D97-AF65-F5344CB8AC3E}">
        <p14:creationId xmlns:p14="http://schemas.microsoft.com/office/powerpoint/2010/main" val="1151299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N.Y. Rule 8.5</a:t>
            </a:r>
            <a:r>
              <a:rPr lang="mr-IN" dirty="0"/>
              <a:t>…</a:t>
            </a:r>
            <a:endParaRPr lang="en-US" dirty="0"/>
          </a:p>
        </p:txBody>
      </p:sp>
      <p:sp>
        <p:nvSpPr>
          <p:cNvPr id="3" name="Content Placeholder 2"/>
          <p:cNvSpPr>
            <a:spLocks noGrp="1"/>
          </p:cNvSpPr>
          <p:nvPr>
            <p:ph idx="1"/>
          </p:nvPr>
        </p:nvSpPr>
        <p:spPr/>
        <p:txBody>
          <a:bodyPr>
            <a:normAutofit lnSpcReduction="10000"/>
          </a:bodyPr>
          <a:lstStyle/>
          <a:p>
            <a:r>
              <a:rPr lang="en-US" b="1" dirty="0"/>
              <a:t>(b) In any exercise of the disciplinary authority of this state, the rules of professional conduct to be applied shall be as follows: </a:t>
            </a:r>
            <a:endParaRPr lang="en-US" dirty="0"/>
          </a:p>
          <a:p>
            <a:pPr lvl="1"/>
            <a:r>
              <a:rPr lang="en-US" b="1" dirty="0"/>
              <a:t>(1) For conduct in connection with a proceeding in a </a:t>
            </a:r>
            <a:r>
              <a:rPr lang="mr-IN" b="1" dirty="0"/>
              <a:t>…</a:t>
            </a:r>
            <a:r>
              <a:rPr lang="en-US" b="1" dirty="0"/>
              <a:t>the rules to be applied shall be the rules of the jurisdiction in which the court sits</a:t>
            </a:r>
            <a:r>
              <a:rPr lang="mr-IN" b="1" dirty="0"/>
              <a:t>…</a:t>
            </a:r>
            <a:r>
              <a:rPr lang="en-US" b="1" dirty="0"/>
              <a:t>; and </a:t>
            </a:r>
            <a:endParaRPr lang="en-US" dirty="0"/>
          </a:p>
          <a:p>
            <a:pPr lvl="1"/>
            <a:r>
              <a:rPr lang="en-US" b="1" dirty="0"/>
              <a:t>(2) For any other conduct: </a:t>
            </a:r>
            <a:endParaRPr lang="en-US" dirty="0"/>
          </a:p>
          <a:p>
            <a:pPr lvl="2"/>
            <a:r>
              <a:rPr lang="en-US" b="1" dirty="0"/>
              <a:t>(</a:t>
            </a:r>
            <a:r>
              <a:rPr lang="en-US" b="1" dirty="0" err="1"/>
              <a:t>i</a:t>
            </a:r>
            <a:r>
              <a:rPr lang="en-US" b="1" dirty="0"/>
              <a:t>) If the lawyer is licensed to practice </a:t>
            </a:r>
            <a:r>
              <a:rPr lang="en-US" b="1" dirty="0">
                <a:solidFill>
                  <a:srgbClr val="FF0000"/>
                </a:solidFill>
              </a:rPr>
              <a:t>only</a:t>
            </a:r>
            <a:r>
              <a:rPr lang="en-US" b="1" dirty="0"/>
              <a:t> in this state, the rules to be applied shall be the rules of this state, and </a:t>
            </a:r>
            <a:endParaRPr lang="en-US" dirty="0"/>
          </a:p>
          <a:p>
            <a:pPr lvl="2"/>
            <a:r>
              <a:rPr lang="en-US" b="1" dirty="0"/>
              <a:t>(ii) If the lawyer is licensed to practice in this state and another jurisdiction, the rules to be applied shall be the rules of the admitting jurisdiction in which the lawyer </a:t>
            </a:r>
            <a:r>
              <a:rPr lang="en-US" b="1" dirty="0">
                <a:solidFill>
                  <a:srgbClr val="FF0000"/>
                </a:solidFill>
              </a:rPr>
              <a:t>principally</a:t>
            </a:r>
            <a:r>
              <a:rPr lang="en-US" b="1" dirty="0"/>
              <a:t> practices; provided, however, that if particular conduct clearly has its </a:t>
            </a:r>
            <a:r>
              <a:rPr lang="en-US" b="1" dirty="0">
                <a:solidFill>
                  <a:srgbClr val="FF0000"/>
                </a:solidFill>
              </a:rPr>
              <a:t>predominant</a:t>
            </a:r>
            <a:r>
              <a:rPr lang="en-US" b="1" dirty="0"/>
              <a:t> effect in another jurisdiction in which the lawyer is licensed to practice, the rules of that jurisdiction shall be applied to that conduct. </a:t>
            </a:r>
            <a:endParaRPr lang="en-US" dirty="0"/>
          </a:p>
          <a:p>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17</a:t>
            </a:fld>
            <a:endParaRPr lang="en-US"/>
          </a:p>
        </p:txBody>
      </p:sp>
    </p:spTree>
    <p:extLst>
      <p:ext uri="{BB962C8B-B14F-4D97-AF65-F5344CB8AC3E}">
        <p14:creationId xmlns:p14="http://schemas.microsoft.com/office/powerpoint/2010/main" val="2727765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Whose Rules Govern: Key Ethics Opinion For NY Lawyers</a:t>
            </a:r>
          </a:p>
        </p:txBody>
      </p:sp>
      <p:sp>
        <p:nvSpPr>
          <p:cNvPr id="3" name="Content Placeholder 2"/>
          <p:cNvSpPr>
            <a:spLocks noGrp="1"/>
          </p:cNvSpPr>
          <p:nvPr>
            <p:ph idx="1"/>
          </p:nvPr>
        </p:nvSpPr>
        <p:spPr/>
        <p:txBody>
          <a:bodyPr/>
          <a:lstStyle/>
          <a:p>
            <a:r>
              <a:rPr lang="en-US" dirty="0"/>
              <a:t>NYS Op. 1234 (2021)</a:t>
            </a:r>
          </a:p>
          <a:p>
            <a:r>
              <a:rPr lang="en-US" dirty="0"/>
              <a:t>NYC Op. 2015-8</a:t>
            </a:r>
          </a:p>
          <a:p>
            <a:r>
              <a:rPr lang="en-US" dirty="0"/>
              <a:t>NYS Op. 911 (2012)</a:t>
            </a:r>
          </a:p>
          <a:p>
            <a:r>
              <a:rPr lang="en-US" dirty="0"/>
              <a:t>NYC Op. 2020-1</a:t>
            </a:r>
          </a:p>
          <a:p>
            <a:r>
              <a:rPr lang="en-US" dirty="0"/>
              <a:t>NYS Op. 889 (2011)</a:t>
            </a:r>
          </a:p>
          <a:p>
            <a:r>
              <a:rPr lang="en-US" dirty="0"/>
              <a:t>ABA Op. 13-464</a:t>
            </a:r>
          </a:p>
          <a:p>
            <a:r>
              <a:rPr lang="en-US" dirty="0"/>
              <a:t>ABA Op. 91-360</a:t>
            </a:r>
          </a:p>
          <a:p>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18</a:t>
            </a:fld>
            <a:endParaRPr lang="en-US"/>
          </a:p>
        </p:txBody>
      </p:sp>
    </p:spTree>
    <p:extLst>
      <p:ext uri="{BB962C8B-B14F-4D97-AF65-F5344CB8AC3E}">
        <p14:creationId xmlns:p14="http://schemas.microsoft.com/office/powerpoint/2010/main" val="2888060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5EE19-1BCF-2FE5-B555-F875F8323C4B}"/>
              </a:ext>
            </a:extLst>
          </p:cNvPr>
          <p:cNvSpPr>
            <a:spLocks noGrp="1"/>
          </p:cNvSpPr>
          <p:nvPr>
            <p:ph type="title"/>
          </p:nvPr>
        </p:nvSpPr>
        <p:spPr/>
        <p:txBody>
          <a:bodyPr>
            <a:normAutofit fontScale="90000"/>
          </a:bodyPr>
          <a:lstStyle/>
          <a:p>
            <a:br>
              <a:rPr lang="en-US" dirty="0"/>
            </a:br>
            <a:br>
              <a:rPr lang="en-US" dirty="0"/>
            </a:br>
            <a:br>
              <a:rPr lang="en-US" dirty="0"/>
            </a:br>
            <a:br>
              <a:rPr lang="en-US" dirty="0"/>
            </a:br>
            <a:r>
              <a:rPr lang="en-US" dirty="0"/>
              <a:t>AZ RULE 5.5</a:t>
            </a: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49709CB5-AC3F-E487-3EB2-B29ABDB99299}"/>
              </a:ext>
            </a:extLst>
          </p:cNvPr>
          <p:cNvSpPr>
            <a:spLocks noGrp="1"/>
          </p:cNvSpPr>
          <p:nvPr>
            <p:ph idx="1"/>
          </p:nvPr>
        </p:nvSpPr>
        <p:spPr/>
        <p:txBody>
          <a:bodyPr>
            <a:normAutofit fontScale="77500" lnSpcReduction="20000"/>
          </a:bodyPr>
          <a:lstStyle/>
          <a:p>
            <a:pPr algn="l"/>
            <a:r>
              <a:rPr lang="en-US" b="0" i="0" u="none" strike="noStrike" dirty="0">
                <a:solidFill>
                  <a:srgbClr val="212529"/>
                </a:solidFill>
                <a:effectLst/>
                <a:latin typeface="Segoe UI" panose="020B0502040204020203" pitchFamily="34" charset="0"/>
              </a:rPr>
              <a:t>Who can have an Arizona law office?</a:t>
            </a:r>
          </a:p>
          <a:p>
            <a:pPr algn="l"/>
            <a:endParaRPr lang="en-US" b="0" i="0" u="none" strike="noStrike" dirty="0">
              <a:solidFill>
                <a:srgbClr val="212529"/>
              </a:solidFill>
              <a:effectLst/>
              <a:latin typeface="Segoe UI" panose="020B0502040204020203" pitchFamily="34" charset="0"/>
            </a:endParaRPr>
          </a:p>
          <a:p>
            <a:pPr algn="l"/>
            <a:r>
              <a:rPr lang="en-US" b="0" i="0" u="none" strike="noStrike" dirty="0">
                <a:solidFill>
                  <a:srgbClr val="212529"/>
                </a:solidFill>
                <a:effectLst/>
                <a:latin typeface="Segoe UI" panose="020B0502040204020203" pitchFamily="34" charset="0"/>
              </a:rPr>
              <a:t>(d) A lawyer admitted in another United States jurisdiction, or a lawyer admitted in a jurisdiction outside the United States, not disbarred or suspended from practice in any jurisdiction may provide legal services in Arizona </a:t>
            </a:r>
            <a:r>
              <a:rPr lang="en-US" b="0" i="0" u="none" strike="noStrike" dirty="0">
                <a:solidFill>
                  <a:schemeClr val="accent2">
                    <a:lumMod val="75000"/>
                  </a:schemeClr>
                </a:solidFill>
                <a:effectLst/>
                <a:latin typeface="Segoe UI" panose="020B0502040204020203" pitchFamily="34" charset="0"/>
              </a:rPr>
              <a:t>that exclusively involve federal law, the law of another jurisdiction, or tribal law….</a:t>
            </a:r>
          </a:p>
          <a:p>
            <a:pPr algn="l"/>
            <a:r>
              <a:rPr lang="en-US" b="0" i="0" u="none" strike="noStrike" dirty="0">
                <a:solidFill>
                  <a:srgbClr val="212529"/>
                </a:solidFill>
                <a:effectLst/>
                <a:latin typeface="Segoe UI" panose="020B0502040204020203" pitchFamily="34" charset="0"/>
              </a:rPr>
              <a:t>(f) Any attorney who engages in the authorized multijurisdictional practice of law in Arizona under this rule </a:t>
            </a:r>
            <a:r>
              <a:rPr lang="en-US" b="0" i="0" u="none" strike="noStrike" dirty="0">
                <a:solidFill>
                  <a:schemeClr val="accent2">
                    <a:lumMod val="75000"/>
                  </a:schemeClr>
                </a:solidFill>
                <a:effectLst/>
                <a:latin typeface="Segoe UI" panose="020B0502040204020203" pitchFamily="34" charset="0"/>
              </a:rPr>
              <a:t>must advise the lawyer's client</a:t>
            </a:r>
            <a:r>
              <a:rPr lang="en-US" b="0" i="0" u="none" strike="noStrike" dirty="0">
                <a:solidFill>
                  <a:srgbClr val="212529"/>
                </a:solidFill>
                <a:effectLst/>
                <a:latin typeface="Segoe UI" panose="020B0502040204020203" pitchFamily="34" charset="0"/>
              </a:rPr>
              <a:t> that the lawyer is not admitted to practice in Arizona, and must obtain the client's informed consent to such representation...</a:t>
            </a:r>
          </a:p>
          <a:p>
            <a:pPr algn="l"/>
            <a:r>
              <a:rPr lang="en-US" b="0" i="0" u="none" strike="noStrike" dirty="0">
                <a:solidFill>
                  <a:srgbClr val="212529"/>
                </a:solidFill>
                <a:effectLst/>
                <a:latin typeface="Segoe UI" panose="020B0502040204020203" pitchFamily="34" charset="0"/>
              </a:rPr>
              <a:t>(h) Any attorney who engages in the multijurisdictional practice of law in Arizona, whether authorized in accordance with these Rules or not, shall be </a:t>
            </a:r>
            <a:r>
              <a:rPr lang="en-US" b="0" i="0" u="none" strike="noStrike" dirty="0">
                <a:solidFill>
                  <a:schemeClr val="accent2">
                    <a:lumMod val="75000"/>
                  </a:schemeClr>
                </a:solidFill>
                <a:effectLst/>
                <a:latin typeface="Segoe UI" panose="020B0502040204020203" pitchFamily="34" charset="0"/>
              </a:rPr>
              <a:t>subject to the Rules of Professional Conduct </a:t>
            </a:r>
            <a:r>
              <a:rPr lang="en-US" b="0" i="0" u="none" strike="noStrike" dirty="0">
                <a:solidFill>
                  <a:srgbClr val="212529"/>
                </a:solidFill>
                <a:effectLst/>
                <a:latin typeface="Segoe UI" panose="020B0502040204020203" pitchFamily="34" charset="0"/>
              </a:rPr>
              <a:t>and the Rules of the Supreme Court regarding attorney discipline in Arizona.</a:t>
            </a:r>
          </a:p>
          <a:p>
            <a:endParaRPr lang="en-US" dirty="0"/>
          </a:p>
        </p:txBody>
      </p:sp>
      <p:sp>
        <p:nvSpPr>
          <p:cNvPr id="4" name="Slide Number Placeholder 3">
            <a:extLst>
              <a:ext uri="{FF2B5EF4-FFF2-40B4-BE49-F238E27FC236}">
                <a16:creationId xmlns:a16="http://schemas.microsoft.com/office/drawing/2014/main" id="{DD3BC12F-B9A5-30D7-EBF3-C13C24DB211D}"/>
              </a:ext>
            </a:extLst>
          </p:cNvPr>
          <p:cNvSpPr>
            <a:spLocks noGrp="1"/>
          </p:cNvSpPr>
          <p:nvPr>
            <p:ph type="sldNum" sz="quarter" idx="12"/>
          </p:nvPr>
        </p:nvSpPr>
        <p:spPr/>
        <p:txBody>
          <a:bodyPr/>
          <a:lstStyle/>
          <a:p>
            <a:fld id="{AD8B34F8-BB52-3945-B781-72E243E8C82A}" type="slidenum">
              <a:rPr lang="en-US" smtClean="0"/>
              <a:t>19</a:t>
            </a:fld>
            <a:endParaRPr lang="en-US"/>
          </a:p>
        </p:txBody>
      </p:sp>
    </p:spTree>
    <p:extLst>
      <p:ext uri="{BB962C8B-B14F-4D97-AF65-F5344CB8AC3E}">
        <p14:creationId xmlns:p14="http://schemas.microsoft.com/office/powerpoint/2010/main" val="303963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E410D-A9A6-524C-AD09-958E65B98BCF}"/>
              </a:ext>
            </a:extLst>
          </p:cNvPr>
          <p:cNvSpPr>
            <a:spLocks noGrp="1"/>
          </p:cNvSpPr>
          <p:nvPr>
            <p:ph type="title"/>
          </p:nvPr>
        </p:nvSpPr>
        <p:spPr/>
        <p:txBody>
          <a:bodyPr/>
          <a:lstStyle/>
          <a:p>
            <a:r>
              <a:rPr lang="en-US" dirty="0"/>
              <a:t>TIMED AGENDA </a:t>
            </a:r>
          </a:p>
        </p:txBody>
      </p:sp>
      <p:sp>
        <p:nvSpPr>
          <p:cNvPr id="3" name="Content Placeholder 2">
            <a:extLst>
              <a:ext uri="{FF2B5EF4-FFF2-40B4-BE49-F238E27FC236}">
                <a16:creationId xmlns:a16="http://schemas.microsoft.com/office/drawing/2014/main" id="{7A888070-C06C-B527-3853-873BBE591250}"/>
              </a:ext>
            </a:extLst>
          </p:cNvPr>
          <p:cNvSpPr>
            <a:spLocks noGrp="1"/>
          </p:cNvSpPr>
          <p:nvPr>
            <p:ph idx="1"/>
          </p:nvPr>
        </p:nvSpPr>
        <p:spPr/>
        <p:txBody>
          <a:bodyPr>
            <a:normAutofit/>
          </a:bodyPr>
          <a:lstStyle/>
          <a:p>
            <a:pPr marL="0" indent="0">
              <a:buNone/>
            </a:pPr>
            <a:r>
              <a:rPr lang="en-US" dirty="0"/>
              <a:t>9:30:	 	Introduction</a:t>
            </a:r>
          </a:p>
          <a:p>
            <a:pPr marL="0" indent="0">
              <a:buNone/>
            </a:pPr>
            <a:r>
              <a:rPr lang="en-US" dirty="0"/>
              <a:t>9:35:	 	KPMG can practice law in Arizona: </a:t>
            </a:r>
          </a:p>
          <a:p>
            <a:pPr marL="0" indent="0">
              <a:buNone/>
            </a:pPr>
            <a:r>
              <a:rPr lang="en-US" dirty="0"/>
              <a:t>			What does that mean for you?</a:t>
            </a:r>
          </a:p>
          <a:p>
            <a:pPr marL="0" indent="0">
              <a:buNone/>
            </a:pPr>
            <a:r>
              <a:rPr lang="en-US" dirty="0"/>
              <a:t>9:55:	 	The effect of AI on the law marketplace</a:t>
            </a:r>
          </a:p>
          <a:p>
            <a:pPr marL="0" indent="0">
              <a:buNone/>
            </a:pPr>
            <a:r>
              <a:rPr lang="en-US" dirty="0"/>
              <a:t>10:10:  	Trump v. the Bar: What to do?</a:t>
            </a:r>
          </a:p>
          <a:p>
            <a:pPr marL="0" indent="0">
              <a:buNone/>
            </a:pPr>
            <a:r>
              <a:rPr lang="en-US" dirty="0"/>
              <a:t>Q@A		Throughout</a:t>
            </a:r>
          </a:p>
          <a:p>
            <a:pPr marL="0" indent="0">
              <a:buNone/>
            </a:pPr>
            <a:endParaRPr lang="en-US" dirty="0"/>
          </a:p>
        </p:txBody>
      </p:sp>
      <p:sp>
        <p:nvSpPr>
          <p:cNvPr id="4" name="Slide Number Placeholder 3">
            <a:extLst>
              <a:ext uri="{FF2B5EF4-FFF2-40B4-BE49-F238E27FC236}">
                <a16:creationId xmlns:a16="http://schemas.microsoft.com/office/drawing/2014/main" id="{534A1EA1-6BF2-61CB-4D56-8A0631DACA0C}"/>
              </a:ext>
            </a:extLst>
          </p:cNvPr>
          <p:cNvSpPr>
            <a:spLocks noGrp="1"/>
          </p:cNvSpPr>
          <p:nvPr>
            <p:ph type="sldNum" sz="quarter" idx="12"/>
          </p:nvPr>
        </p:nvSpPr>
        <p:spPr/>
        <p:txBody>
          <a:bodyPr/>
          <a:lstStyle/>
          <a:p>
            <a:fld id="{AD8B34F8-BB52-3945-B781-72E243E8C82A}" type="slidenum">
              <a:rPr lang="en-US" smtClean="0"/>
              <a:t>2</a:t>
            </a:fld>
            <a:endParaRPr lang="en-US"/>
          </a:p>
        </p:txBody>
      </p:sp>
    </p:spTree>
    <p:extLst>
      <p:ext uri="{BB962C8B-B14F-4D97-AF65-F5344CB8AC3E}">
        <p14:creationId xmlns:p14="http://schemas.microsoft.com/office/powerpoint/2010/main" val="2234661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31168B-220A-AFB0-0B91-B6FCC34C9662}"/>
              </a:ext>
            </a:extLst>
          </p:cNvPr>
          <p:cNvSpPr>
            <a:spLocks noGrp="1"/>
          </p:cNvSpPr>
          <p:nvPr>
            <p:ph type="ctrTitle"/>
          </p:nvPr>
        </p:nvSpPr>
        <p:spPr/>
        <p:txBody>
          <a:bodyPr/>
          <a:lstStyle/>
          <a:p>
            <a:r>
              <a:rPr lang="en-US" dirty="0"/>
              <a:t>Licensed Legal Paraprofessional</a:t>
            </a:r>
          </a:p>
        </p:txBody>
      </p:sp>
      <p:sp>
        <p:nvSpPr>
          <p:cNvPr id="5" name="Subtitle 4">
            <a:extLst>
              <a:ext uri="{FF2B5EF4-FFF2-40B4-BE49-F238E27FC236}">
                <a16:creationId xmlns:a16="http://schemas.microsoft.com/office/drawing/2014/main" id="{2213A9ED-2374-5C55-AC27-26412EE70622}"/>
              </a:ext>
            </a:extLst>
          </p:cNvPr>
          <p:cNvSpPr>
            <a:spLocks noGrp="1"/>
          </p:cNvSpPr>
          <p:nvPr>
            <p:ph type="subTitle" idx="1"/>
          </p:nvPr>
        </p:nvSpPr>
        <p:spPr/>
        <p:txBody>
          <a:bodyPr/>
          <a:lstStyle/>
          <a:p>
            <a:endParaRPr lang="en-US"/>
          </a:p>
        </p:txBody>
      </p:sp>
      <p:sp>
        <p:nvSpPr>
          <p:cNvPr id="2" name="Slide Number Placeholder 1">
            <a:extLst>
              <a:ext uri="{FF2B5EF4-FFF2-40B4-BE49-F238E27FC236}">
                <a16:creationId xmlns:a16="http://schemas.microsoft.com/office/drawing/2014/main" id="{4338F373-645C-C83F-33BC-65505D5F5C3F}"/>
              </a:ext>
            </a:extLst>
          </p:cNvPr>
          <p:cNvSpPr>
            <a:spLocks noGrp="1"/>
          </p:cNvSpPr>
          <p:nvPr>
            <p:ph type="sldNum" sz="quarter" idx="12"/>
          </p:nvPr>
        </p:nvSpPr>
        <p:spPr/>
        <p:txBody>
          <a:bodyPr/>
          <a:lstStyle/>
          <a:p>
            <a:fld id="{AD8B34F8-BB52-3945-B781-72E243E8C82A}" type="slidenum">
              <a:rPr lang="en-US" smtClean="0"/>
              <a:t>20</a:t>
            </a:fld>
            <a:endParaRPr lang="en-US"/>
          </a:p>
        </p:txBody>
      </p:sp>
    </p:spTree>
    <p:extLst>
      <p:ext uri="{BB962C8B-B14F-4D97-AF65-F5344CB8AC3E}">
        <p14:creationId xmlns:p14="http://schemas.microsoft.com/office/powerpoint/2010/main" val="766070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792D7-75BF-1701-EE7D-026310E9A829}"/>
              </a:ext>
            </a:extLst>
          </p:cNvPr>
          <p:cNvSpPr>
            <a:spLocks noGrp="1"/>
          </p:cNvSpPr>
          <p:nvPr>
            <p:ph type="title"/>
          </p:nvPr>
        </p:nvSpPr>
        <p:spPr/>
        <p:txBody>
          <a:bodyPr>
            <a:normAutofit fontScale="90000"/>
          </a:bodyPr>
          <a:lstStyle/>
          <a:p>
            <a:r>
              <a:rPr lang="en-US" sz="3600" b="1" dirty="0">
                <a:solidFill>
                  <a:srgbClr val="000000"/>
                </a:solidFill>
                <a:latin typeface="Times New Roman" panose="02020603050405020304" pitchFamily="18" charset="0"/>
              </a:rPr>
              <a:t>ARIZONA CODE OF JUDICIAL ADMINISTRATION</a:t>
            </a:r>
            <a:br>
              <a:rPr lang="en-US" sz="3600" dirty="0">
                <a:solidFill>
                  <a:srgbClr val="000000"/>
                </a:solidFill>
                <a:latin typeface="Times New Roman" panose="02020603050405020304" pitchFamily="18" charset="0"/>
              </a:rPr>
            </a:br>
            <a:r>
              <a:rPr lang="en-US" sz="3600" b="1" dirty="0">
                <a:solidFill>
                  <a:srgbClr val="000000"/>
                </a:solidFill>
                <a:latin typeface="Times New Roman" panose="02020603050405020304" pitchFamily="18" charset="0"/>
              </a:rPr>
              <a:t>Section 7-210: Legal Paraprofessional</a:t>
            </a:r>
            <a:br>
              <a:rPr lang="en-US" dirty="0">
                <a:solidFill>
                  <a:srgbClr val="000000"/>
                </a:solidFill>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40B9649-6968-E4DC-CF72-EDD08EEADA78}"/>
              </a:ext>
            </a:extLst>
          </p:cNvPr>
          <p:cNvSpPr>
            <a:spLocks noGrp="1"/>
          </p:cNvSpPr>
          <p:nvPr>
            <p:ph idx="1"/>
          </p:nvPr>
        </p:nvSpPr>
        <p:spPr/>
        <p:txBody>
          <a:bodyPr>
            <a:normAutofit fontScale="92500" lnSpcReduction="20000"/>
          </a:bodyPr>
          <a:lstStyle/>
          <a:p>
            <a:r>
              <a:rPr lang="en-US" dirty="0"/>
              <a:t>Licensed legal paraprofessionals can perform defined services in each of the following areas: civil law, family, law, criminal law, administrative law, juvenile law.</a:t>
            </a:r>
          </a:p>
          <a:p>
            <a:r>
              <a:rPr lang="en-US" dirty="0"/>
              <a:t>There are 6 routes to becoming a licensed legal paraprofessional through a combination of education and experience.</a:t>
            </a:r>
          </a:p>
          <a:p>
            <a:r>
              <a:rPr lang="en-US" dirty="0"/>
              <a:t>The paraprofessional may but need not work in a traditional law office or under the supervision of a lawyer.</a:t>
            </a:r>
          </a:p>
          <a:p>
            <a:r>
              <a:rPr lang="en-US" dirty="0"/>
              <a:t>There is an experiential requirement for the area of law the paraprofessional will practice.</a:t>
            </a:r>
          </a:p>
          <a:p>
            <a:r>
              <a:rPr lang="en-US" dirty="0"/>
              <a:t>The paraprofessional will be governed by a code of conduct similar, but not identical to, the rules of professional conduct.</a:t>
            </a:r>
          </a:p>
          <a:p>
            <a:r>
              <a:rPr lang="en-US" dirty="0"/>
              <a:t>There are CLE requirements.</a:t>
            </a:r>
          </a:p>
        </p:txBody>
      </p:sp>
      <p:sp>
        <p:nvSpPr>
          <p:cNvPr id="4" name="Slide Number Placeholder 3">
            <a:extLst>
              <a:ext uri="{FF2B5EF4-FFF2-40B4-BE49-F238E27FC236}">
                <a16:creationId xmlns:a16="http://schemas.microsoft.com/office/drawing/2014/main" id="{E5FA20BE-3F26-CBEE-5456-FA0DF6D9B88C}"/>
              </a:ext>
            </a:extLst>
          </p:cNvPr>
          <p:cNvSpPr>
            <a:spLocks noGrp="1"/>
          </p:cNvSpPr>
          <p:nvPr>
            <p:ph type="sldNum" sz="quarter" idx="12"/>
          </p:nvPr>
        </p:nvSpPr>
        <p:spPr/>
        <p:txBody>
          <a:bodyPr/>
          <a:lstStyle/>
          <a:p>
            <a:fld id="{AD8B34F8-BB52-3945-B781-72E243E8C82A}" type="slidenum">
              <a:rPr lang="en-US" smtClean="0"/>
              <a:t>21</a:t>
            </a:fld>
            <a:endParaRPr lang="en-US"/>
          </a:p>
        </p:txBody>
      </p:sp>
    </p:spTree>
    <p:extLst>
      <p:ext uri="{BB962C8B-B14F-4D97-AF65-F5344CB8AC3E}">
        <p14:creationId xmlns:p14="http://schemas.microsoft.com/office/powerpoint/2010/main" val="2874595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Colorado Supreme Court Rule 207</a:t>
            </a:r>
            <a:br>
              <a:rPr lang="en-US" dirty="0"/>
            </a:br>
            <a:r>
              <a:rPr lang="en-US" dirty="0"/>
              <a:t>Licensed Legal Paraprofessional (LLP)</a:t>
            </a:r>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r>
              <a:rPr lang="en-US" sz="3400" dirty="0"/>
              <a:t>An LLP may represent a client to perform tasks and services</a:t>
            </a:r>
            <a:r>
              <a:rPr lang="mr-IN" sz="3400" dirty="0"/>
              <a:t>…</a:t>
            </a:r>
            <a:endParaRPr lang="en-US" sz="3400" dirty="0"/>
          </a:p>
          <a:p>
            <a:pPr lvl="1"/>
            <a:r>
              <a:rPr lang="en-US" sz="3400" dirty="0"/>
              <a:t>in a legal separation, declaration of invalidity of marriage, or dissolution of a marriage or civil union.</a:t>
            </a:r>
          </a:p>
          <a:p>
            <a:pPr lvl="1"/>
            <a:r>
              <a:rPr lang="en-US" sz="3400" dirty="0"/>
              <a:t>in an initial allocation of parental responsibility (“APR”) matter, including parentage determinations, that is not part of a dissolution of a marriage or civil union.</a:t>
            </a:r>
          </a:p>
          <a:p>
            <a:pPr lvl="1"/>
            <a:r>
              <a:rPr lang="en-US" sz="3400" dirty="0"/>
              <a:t>in a matter involving modification of APR regardless of whether the initial APR was part of a dissolution of a marriage or civil union, or modification of child support and/or maintenance.</a:t>
            </a:r>
          </a:p>
          <a:p>
            <a:pPr lvl="1"/>
            <a:r>
              <a:rPr lang="en-US" sz="3400" dirty="0"/>
              <a:t>in any of the following matters: protection orders, name changes, and adult gender designation changes.</a:t>
            </a:r>
          </a:p>
          <a:p>
            <a:pPr lvl="1"/>
            <a:endParaRPr lang="en-US" sz="3400" dirty="0"/>
          </a:p>
          <a:p>
            <a:pPr lvl="2"/>
            <a:r>
              <a:rPr lang="en-US" sz="3400" dirty="0"/>
              <a:t>EFFECTIVE 7/1/23</a:t>
            </a:r>
          </a:p>
        </p:txBody>
      </p:sp>
      <p:sp>
        <p:nvSpPr>
          <p:cNvPr id="4" name="Slide Number Placeholder 3"/>
          <p:cNvSpPr>
            <a:spLocks noGrp="1"/>
          </p:cNvSpPr>
          <p:nvPr>
            <p:ph type="sldNum" sz="quarter" idx="12"/>
          </p:nvPr>
        </p:nvSpPr>
        <p:spPr/>
        <p:txBody>
          <a:bodyPr/>
          <a:lstStyle/>
          <a:p>
            <a:fld id="{AF3B805F-68AC-D84B-B7F3-A2F1DFF3D027}" type="slidenum">
              <a:rPr lang="en-US" smtClean="0"/>
              <a:t>22</a:t>
            </a:fld>
            <a:endParaRPr lang="en-US"/>
          </a:p>
        </p:txBody>
      </p:sp>
    </p:spTree>
    <p:extLst>
      <p:ext uri="{BB962C8B-B14F-4D97-AF65-F5344CB8AC3E}">
        <p14:creationId xmlns:p14="http://schemas.microsoft.com/office/powerpoint/2010/main" val="2017531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AI’S EFFECT ON PARALEGAL LICENSING</a:t>
            </a:r>
          </a:p>
        </p:txBody>
      </p:sp>
      <p:sp>
        <p:nvSpPr>
          <p:cNvPr id="3" name="Content Placeholder 2"/>
          <p:cNvSpPr>
            <a:spLocks noGrp="1"/>
          </p:cNvSpPr>
          <p:nvPr>
            <p:ph idx="1"/>
          </p:nvPr>
        </p:nvSpPr>
        <p:spPr/>
        <p:txBody>
          <a:bodyPr>
            <a:normAutofit/>
          </a:bodyPr>
          <a:lstStyle/>
          <a:p>
            <a:r>
              <a:rPr lang="en-US" dirty="0"/>
              <a:t>As confidence in generative AI’s accuracy increases, courts will be encouraged to license appropriately educated and tested paralegals for defined tasks.</a:t>
            </a:r>
          </a:p>
          <a:p>
            <a:r>
              <a:rPr lang="en-US" dirty="0"/>
              <a:t>They will be bound rules of ethics.</a:t>
            </a:r>
          </a:p>
          <a:p>
            <a:r>
              <a:rPr lang="en-US" dirty="0"/>
              <a:t>They will have to take a course in legal ethics.</a:t>
            </a:r>
          </a:p>
          <a:p>
            <a:r>
              <a:rPr lang="en-US" dirty="0"/>
              <a:t>CLE requirements that include substantive areas of practice and legal ethics will be required.  </a:t>
            </a:r>
          </a:p>
          <a:p>
            <a:r>
              <a:rPr lang="en-US" dirty="0"/>
              <a:t>They will be subject to malpractice liability. </a:t>
            </a:r>
          </a:p>
        </p:txBody>
      </p:sp>
      <p:sp>
        <p:nvSpPr>
          <p:cNvPr id="4" name="Slide Number Placeholder 3"/>
          <p:cNvSpPr>
            <a:spLocks noGrp="1"/>
          </p:cNvSpPr>
          <p:nvPr>
            <p:ph type="sldNum" sz="quarter" idx="12"/>
          </p:nvPr>
        </p:nvSpPr>
        <p:spPr/>
        <p:txBody>
          <a:bodyPr/>
          <a:lstStyle/>
          <a:p>
            <a:fld id="{AF3B805F-68AC-D84B-B7F3-A2F1DFF3D027}" type="slidenum">
              <a:rPr lang="en-US" smtClean="0"/>
              <a:t>23</a:t>
            </a:fld>
            <a:endParaRPr lang="en-US"/>
          </a:p>
        </p:txBody>
      </p:sp>
    </p:spTree>
    <p:extLst>
      <p:ext uri="{BB962C8B-B14F-4D97-AF65-F5344CB8AC3E}">
        <p14:creationId xmlns:p14="http://schemas.microsoft.com/office/powerpoint/2010/main" val="4147458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effect of paralegal licensing on the legal marketplace and lost schools</a:t>
            </a:r>
          </a:p>
        </p:txBody>
      </p:sp>
      <p:sp>
        <p:nvSpPr>
          <p:cNvPr id="3" name="Content Placeholder 2"/>
          <p:cNvSpPr>
            <a:spLocks noGrp="1"/>
          </p:cNvSpPr>
          <p:nvPr>
            <p:ph idx="1"/>
          </p:nvPr>
        </p:nvSpPr>
        <p:spPr/>
        <p:txBody>
          <a:bodyPr/>
          <a:lstStyle/>
          <a:p>
            <a:r>
              <a:rPr lang="en-US" dirty="0"/>
              <a:t>What will be the market effect have paralegal licensing….</a:t>
            </a:r>
          </a:p>
          <a:p>
            <a:pPr lvl="1"/>
            <a:r>
              <a:rPr lang="en-US" dirty="0"/>
              <a:t>On the cost of legal advice?</a:t>
            </a:r>
          </a:p>
          <a:p>
            <a:pPr lvl="1"/>
            <a:r>
              <a:rPr lang="en-US" dirty="0"/>
              <a:t>On jobs for new and not so new law graduates?</a:t>
            </a:r>
          </a:p>
          <a:p>
            <a:pPr lvl="1"/>
            <a:r>
              <a:rPr lang="en-US" dirty="0"/>
              <a:t>On law school applications?</a:t>
            </a:r>
          </a:p>
          <a:p>
            <a:r>
              <a:rPr lang="en-US" dirty="0"/>
              <a:t>Will the best legal professionals outearn lawyers?</a:t>
            </a:r>
          </a:p>
        </p:txBody>
      </p:sp>
      <p:sp>
        <p:nvSpPr>
          <p:cNvPr id="4" name="Slide Number Placeholder 3"/>
          <p:cNvSpPr>
            <a:spLocks noGrp="1"/>
          </p:cNvSpPr>
          <p:nvPr>
            <p:ph type="sldNum" sz="quarter" idx="12"/>
          </p:nvPr>
        </p:nvSpPr>
        <p:spPr/>
        <p:txBody>
          <a:bodyPr/>
          <a:lstStyle/>
          <a:p>
            <a:fld id="{AF3B805F-68AC-D84B-B7F3-A2F1DFF3D027}" type="slidenum">
              <a:rPr lang="en-US" smtClean="0"/>
              <a:t>24</a:t>
            </a:fld>
            <a:endParaRPr lang="en-US"/>
          </a:p>
        </p:txBody>
      </p:sp>
    </p:spTree>
    <p:extLst>
      <p:ext uri="{BB962C8B-B14F-4D97-AF65-F5344CB8AC3E}">
        <p14:creationId xmlns:p14="http://schemas.microsoft.com/office/powerpoint/2010/main" val="2583439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7FBA8B-E774-11F5-8DA1-AF8B991585D5}"/>
              </a:ext>
            </a:extLst>
          </p:cNvPr>
          <p:cNvSpPr>
            <a:spLocks noGrp="1"/>
          </p:cNvSpPr>
          <p:nvPr>
            <p:ph type="ctrTitle"/>
          </p:nvPr>
        </p:nvSpPr>
        <p:spPr/>
        <p:txBody>
          <a:bodyPr/>
          <a:lstStyle/>
          <a:p>
            <a:r>
              <a:rPr lang="en-US" dirty="0"/>
              <a:t>Trump v. The Bar</a:t>
            </a:r>
          </a:p>
        </p:txBody>
      </p:sp>
      <p:sp>
        <p:nvSpPr>
          <p:cNvPr id="5" name="Subtitle 4">
            <a:extLst>
              <a:ext uri="{FF2B5EF4-FFF2-40B4-BE49-F238E27FC236}">
                <a16:creationId xmlns:a16="http://schemas.microsoft.com/office/drawing/2014/main" id="{B894BBCF-499D-89F4-B95F-2F322045D109}"/>
              </a:ext>
            </a:extLst>
          </p:cNvPr>
          <p:cNvSpPr>
            <a:spLocks noGrp="1"/>
          </p:cNvSpPr>
          <p:nvPr>
            <p:ph type="subTitle" idx="1"/>
          </p:nvPr>
        </p:nvSpPr>
        <p:spPr/>
        <p:txBody>
          <a:bodyPr/>
          <a:lstStyle/>
          <a:p>
            <a:r>
              <a:rPr lang="en-US"/>
              <a:t>What to do</a:t>
            </a:r>
          </a:p>
        </p:txBody>
      </p:sp>
    </p:spTree>
    <p:extLst>
      <p:ext uri="{BB962C8B-B14F-4D97-AF65-F5344CB8AC3E}">
        <p14:creationId xmlns:p14="http://schemas.microsoft.com/office/powerpoint/2010/main" val="3849703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CAA0-5851-C2F3-C7D2-79E35FDA1A30}"/>
              </a:ext>
            </a:extLst>
          </p:cNvPr>
          <p:cNvSpPr>
            <a:spLocks noGrp="1"/>
          </p:cNvSpPr>
          <p:nvPr>
            <p:ph type="title"/>
          </p:nvPr>
        </p:nvSpPr>
        <p:spPr/>
        <p:txBody>
          <a:bodyPr/>
          <a:lstStyle/>
          <a:p>
            <a:r>
              <a:rPr lang="en-US" dirty="0"/>
              <a:t>Executive Order 14230</a:t>
            </a:r>
          </a:p>
        </p:txBody>
      </p:sp>
      <p:sp>
        <p:nvSpPr>
          <p:cNvPr id="3" name="Content Placeholder 2">
            <a:extLst>
              <a:ext uri="{FF2B5EF4-FFF2-40B4-BE49-F238E27FC236}">
                <a16:creationId xmlns:a16="http://schemas.microsoft.com/office/drawing/2014/main" id="{4B58FEAB-12B1-521D-D67A-79EB6A06C36D}"/>
              </a:ext>
            </a:extLst>
          </p:cNvPr>
          <p:cNvSpPr>
            <a:spLocks noGrp="1"/>
          </p:cNvSpPr>
          <p:nvPr>
            <p:ph idx="1"/>
          </p:nvPr>
        </p:nvSpPr>
        <p:spPr/>
        <p:txBody>
          <a:bodyPr/>
          <a:lstStyle/>
          <a:p>
            <a:r>
              <a:rPr lang="en-US" dirty="0"/>
              <a:t>Perkins Coie</a:t>
            </a:r>
          </a:p>
          <a:p>
            <a:r>
              <a:rPr lang="en-US" dirty="0">
                <a:hlinkClick r:id="rId2"/>
              </a:rPr>
              <a:t>https://www.akingump.com/en/insights/blogs/trump-executive-order-tracker/addressing-risks-from-perkins-coie-llp</a:t>
            </a:r>
            <a:endParaRPr lang="en-US" dirty="0"/>
          </a:p>
          <a:p>
            <a:endParaRPr lang="en-US"/>
          </a:p>
          <a:p>
            <a:endParaRPr lang="en-US"/>
          </a:p>
        </p:txBody>
      </p:sp>
    </p:spTree>
    <p:extLst>
      <p:ext uri="{BB962C8B-B14F-4D97-AF65-F5344CB8AC3E}">
        <p14:creationId xmlns:p14="http://schemas.microsoft.com/office/powerpoint/2010/main" val="962682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A8D9D9A-AE3A-FC9B-F02B-E5626891B6CF}"/>
              </a:ext>
            </a:extLst>
          </p:cNvPr>
          <p:cNvSpPr>
            <a:spLocks noGrp="1"/>
          </p:cNvSpPr>
          <p:nvPr>
            <p:ph type="title"/>
          </p:nvPr>
        </p:nvSpPr>
        <p:spPr/>
        <p:txBody>
          <a:bodyPr/>
          <a:lstStyle/>
          <a:p>
            <a:r>
              <a:rPr lang="en-US" dirty="0"/>
              <a:t>Sources</a:t>
            </a:r>
          </a:p>
        </p:txBody>
      </p:sp>
      <p:sp>
        <p:nvSpPr>
          <p:cNvPr id="7" name="Content Placeholder 6">
            <a:extLst>
              <a:ext uri="{FF2B5EF4-FFF2-40B4-BE49-F238E27FC236}">
                <a16:creationId xmlns:a16="http://schemas.microsoft.com/office/drawing/2014/main" id="{A826688F-5450-8CF1-A63B-19A6306AF9F2}"/>
              </a:ext>
            </a:extLst>
          </p:cNvPr>
          <p:cNvSpPr>
            <a:spLocks noGrp="1"/>
          </p:cNvSpPr>
          <p:nvPr>
            <p:ph idx="1"/>
          </p:nvPr>
        </p:nvSpPr>
        <p:spPr/>
        <p:txBody>
          <a:bodyPr/>
          <a:lstStyle/>
          <a:p>
            <a:r>
              <a:rPr lang="en-US" dirty="0"/>
              <a:t>A handout accompanying the slides</a:t>
            </a:r>
          </a:p>
        </p:txBody>
      </p:sp>
    </p:spTree>
    <p:extLst>
      <p:ext uri="{BB962C8B-B14F-4D97-AF65-F5344CB8AC3E}">
        <p14:creationId xmlns:p14="http://schemas.microsoft.com/office/powerpoint/2010/main" val="4082102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70264-54E1-B0C8-94AD-F4742BAFA3E4}"/>
              </a:ext>
            </a:extLst>
          </p:cNvPr>
          <p:cNvSpPr>
            <a:spLocks noGrp="1"/>
          </p:cNvSpPr>
          <p:nvPr>
            <p:ph type="title"/>
          </p:nvPr>
        </p:nvSpPr>
        <p:spPr/>
        <p:txBody>
          <a:bodyPr/>
          <a:lstStyle/>
          <a:p>
            <a:r>
              <a:rPr lang="en-US" dirty="0"/>
              <a:t>“Settlement” with Kirkland, A&amp;O Shearman, Latham, Simpson</a:t>
            </a:r>
          </a:p>
        </p:txBody>
      </p:sp>
      <p:sp>
        <p:nvSpPr>
          <p:cNvPr id="3" name="Content Placeholder 2">
            <a:extLst>
              <a:ext uri="{FF2B5EF4-FFF2-40B4-BE49-F238E27FC236}">
                <a16:creationId xmlns:a16="http://schemas.microsoft.com/office/drawing/2014/main" id="{AC6DB8C4-7D67-0FC8-C2AB-465E6562FD94}"/>
              </a:ext>
            </a:extLst>
          </p:cNvPr>
          <p:cNvSpPr>
            <a:spLocks noGrp="1"/>
          </p:cNvSpPr>
          <p:nvPr>
            <p:ph idx="1"/>
          </p:nvPr>
        </p:nvSpPr>
        <p:spPr/>
        <p:txBody>
          <a:bodyPr/>
          <a:lstStyle/>
          <a:p>
            <a:pPr marL="0" marR="0">
              <a:lnSpc>
                <a:spcPct val="115000"/>
              </a:lnSpc>
              <a:spcAft>
                <a:spcPts val="800"/>
              </a:spcAft>
              <a:buNone/>
            </a:pPr>
            <a:r>
              <a:rPr lang="en-US" sz="1800" kern="100" dirty="0">
                <a:effectLst/>
                <a:latin typeface="Aptos" panose="020B0004020202020204" pitchFamily="34" charset="0"/>
                <a:ea typeface="DengXian" panose="02010600030101010101" pitchFamily="2" charset="-122"/>
                <a:cs typeface="Arial" panose="020B0604020202020204" pitchFamily="34" charset="0"/>
              </a:rPr>
              <a:t>“Law Firms will provide an aggregate total of at least $____ in pro bono, and other free legal services, during the Trump administration and beyond… to causes that President Trump and the Law Firm both support and agree to work on, including in the following areas: assisting veterans and other public servants, including, among others, members of the military, Goldstar, families, law enforcement, and first responders; ensuring fairness in our justice system; and combating antisemitism.….”</a:t>
            </a:r>
          </a:p>
          <a:p>
            <a:pPr marL="0" marR="0">
              <a:lnSpc>
                <a:spcPct val="115000"/>
              </a:lnSpc>
              <a:spcAft>
                <a:spcPts val="800"/>
              </a:spcAft>
            </a:pPr>
            <a:r>
              <a:rPr lang="en-US" sz="1800" kern="100" dirty="0">
                <a:effectLst/>
                <a:latin typeface="Aptos" panose="020B0004020202020204" pitchFamily="34" charset="0"/>
                <a:ea typeface="DengXian" panose="02010600030101010101" pitchFamily="2" charset="-122"/>
                <a:cs typeface="Arial" panose="020B0604020202020204" pitchFamily="34" charset="0"/>
              </a:rPr>
              <a:t>Law Firms “will take on a wide range of pro bono matters that represent the full political spectrum, including conservative ideals.”</a:t>
            </a:r>
          </a:p>
          <a:p>
            <a:pPr marL="0" marR="0">
              <a:lnSpc>
                <a:spcPct val="115000"/>
              </a:lnSpc>
              <a:spcAft>
                <a:spcPts val="800"/>
              </a:spcAft>
            </a:pPr>
            <a:r>
              <a:rPr lang="en-US" sz="1800" kern="100" dirty="0">
                <a:latin typeface="Aptos" panose="020B0004020202020204" pitchFamily="34" charset="0"/>
                <a:ea typeface="DengXian" panose="02010600030101010101" pitchFamily="2" charset="-122"/>
                <a:cs typeface="Arial" panose="020B0604020202020204" pitchFamily="34" charset="0"/>
              </a:rPr>
              <a:t>What counts a “pro bono?” </a:t>
            </a:r>
            <a:r>
              <a:rPr lang="en-US" sz="1800" kern="100">
                <a:latin typeface="Aptos" panose="020B0004020202020204" pitchFamily="34" charset="0"/>
                <a:ea typeface="DengXian" panose="02010600030101010101" pitchFamily="2" charset="-122"/>
                <a:cs typeface="Arial" panose="020B0604020202020204" pitchFamily="34" charset="0"/>
              </a:rPr>
              <a:t>Why it does not matter. </a:t>
            </a:r>
            <a:endParaRPr lang="en-US" sz="1800" kern="100" dirty="0">
              <a:effectLst/>
              <a:latin typeface="Aptos" panose="020B0004020202020204" pitchFamily="34" charset="0"/>
              <a:ea typeface="DengXia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760207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08FC64-C3FA-8D1C-857D-A8E9279657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135919-CEFD-5E72-97B0-1F95B1E16ECB}"/>
              </a:ext>
            </a:extLst>
          </p:cNvPr>
          <p:cNvSpPr>
            <a:spLocks noGrp="1"/>
          </p:cNvSpPr>
          <p:nvPr>
            <p:ph type="title"/>
          </p:nvPr>
        </p:nvSpPr>
        <p:spPr/>
        <p:txBody>
          <a:bodyPr/>
          <a:lstStyle/>
          <a:p>
            <a:r>
              <a:rPr lang="en-US" dirty="0"/>
              <a:t>NY Rule 5.6</a:t>
            </a:r>
          </a:p>
        </p:txBody>
      </p:sp>
      <p:sp>
        <p:nvSpPr>
          <p:cNvPr id="3" name="Content Placeholder 2">
            <a:extLst>
              <a:ext uri="{FF2B5EF4-FFF2-40B4-BE49-F238E27FC236}">
                <a16:creationId xmlns:a16="http://schemas.microsoft.com/office/drawing/2014/main" id="{9281814F-1981-FEFD-E193-30184F0F5CEA}"/>
              </a:ext>
            </a:extLst>
          </p:cNvPr>
          <p:cNvSpPr>
            <a:spLocks noGrp="1"/>
          </p:cNvSpPr>
          <p:nvPr>
            <p:ph idx="1"/>
          </p:nvPr>
        </p:nvSpPr>
        <p:spPr/>
        <p:txBody>
          <a:bodyPr>
            <a:normAutofit/>
          </a:bodyPr>
          <a:lstStyle/>
          <a:p>
            <a:pPr>
              <a:buNone/>
            </a:pPr>
            <a:r>
              <a:rPr lang="en-US" dirty="0">
                <a:solidFill>
                  <a:srgbClr val="000000"/>
                </a:solidFill>
                <a:effectLst/>
                <a:latin typeface="Helvetica" pitchFamily="2" charset="0"/>
              </a:rPr>
              <a:t>(a) A lawyer shall not participate in offering or making:</a:t>
            </a:r>
          </a:p>
          <a:p>
            <a:pPr>
              <a:buNone/>
            </a:pPr>
            <a:r>
              <a:rPr lang="en-US" dirty="0">
                <a:solidFill>
                  <a:srgbClr val="000000"/>
                </a:solidFill>
                <a:effectLst/>
                <a:latin typeface="Helvetica" pitchFamily="2" charset="0"/>
              </a:rPr>
              <a:t>	(1) a partnership, shareholder, operating, employment, or</a:t>
            </a:r>
          </a:p>
          <a:p>
            <a:pPr>
              <a:buNone/>
            </a:pPr>
            <a:r>
              <a:rPr lang="en-US" dirty="0">
                <a:solidFill>
                  <a:srgbClr val="000000"/>
                </a:solidFill>
                <a:effectLst/>
                <a:latin typeface="Helvetica" pitchFamily="2" charset="0"/>
              </a:rPr>
              <a:t>other similar type of agreement that </a:t>
            </a:r>
            <a:r>
              <a:rPr lang="en-US" dirty="0">
                <a:solidFill>
                  <a:srgbClr val="FF0000"/>
                </a:solidFill>
                <a:effectLst/>
                <a:latin typeface="Helvetica" pitchFamily="2" charset="0"/>
              </a:rPr>
              <a:t>restricts</a:t>
            </a:r>
            <a:r>
              <a:rPr lang="en-US" dirty="0">
                <a:solidFill>
                  <a:srgbClr val="000000"/>
                </a:solidFill>
                <a:effectLst/>
                <a:latin typeface="Helvetica" pitchFamily="2" charset="0"/>
              </a:rPr>
              <a:t> the right</a:t>
            </a:r>
          </a:p>
          <a:p>
            <a:pPr>
              <a:buNone/>
            </a:pPr>
            <a:r>
              <a:rPr lang="en-US" dirty="0">
                <a:solidFill>
                  <a:srgbClr val="000000"/>
                </a:solidFill>
                <a:effectLst/>
                <a:latin typeface="Helvetica" pitchFamily="2" charset="0"/>
              </a:rPr>
              <a:t>of a lawyer to practice after termination of the</a:t>
            </a:r>
          </a:p>
          <a:p>
            <a:pPr>
              <a:buNone/>
            </a:pPr>
            <a:r>
              <a:rPr lang="en-US" dirty="0">
                <a:solidFill>
                  <a:srgbClr val="000000"/>
                </a:solidFill>
                <a:effectLst/>
                <a:latin typeface="Helvetica" pitchFamily="2" charset="0"/>
              </a:rPr>
              <a:t>relationship, except an agreement concerning benefits</a:t>
            </a:r>
          </a:p>
          <a:p>
            <a:pPr>
              <a:buNone/>
            </a:pPr>
            <a:r>
              <a:rPr lang="en-US" dirty="0">
                <a:solidFill>
                  <a:srgbClr val="000000"/>
                </a:solidFill>
                <a:effectLst/>
                <a:latin typeface="Helvetica" pitchFamily="2" charset="0"/>
              </a:rPr>
              <a:t>upon retirement; or</a:t>
            </a:r>
          </a:p>
          <a:p>
            <a:pPr>
              <a:buNone/>
            </a:pPr>
            <a:r>
              <a:rPr lang="en-US" dirty="0">
                <a:solidFill>
                  <a:srgbClr val="000000"/>
                </a:solidFill>
                <a:effectLst/>
                <a:latin typeface="Helvetica" pitchFamily="2" charset="0"/>
              </a:rPr>
              <a:t>	(2) an agreement in which a </a:t>
            </a:r>
            <a:r>
              <a:rPr lang="en-US" dirty="0">
                <a:solidFill>
                  <a:srgbClr val="FF0000"/>
                </a:solidFill>
                <a:effectLst/>
                <a:latin typeface="Helvetica" pitchFamily="2" charset="0"/>
              </a:rPr>
              <a:t>restriction</a:t>
            </a:r>
            <a:r>
              <a:rPr lang="en-US" dirty="0">
                <a:solidFill>
                  <a:srgbClr val="000000"/>
                </a:solidFill>
                <a:effectLst/>
                <a:latin typeface="Helvetica" pitchFamily="2" charset="0"/>
              </a:rPr>
              <a:t> on a lawyer’s</a:t>
            </a:r>
          </a:p>
          <a:p>
            <a:pPr>
              <a:buNone/>
            </a:pPr>
            <a:r>
              <a:rPr lang="en-US" dirty="0">
                <a:solidFill>
                  <a:srgbClr val="000000"/>
                </a:solidFill>
                <a:effectLst/>
                <a:latin typeface="Helvetica" pitchFamily="2" charset="0"/>
              </a:rPr>
              <a:t>right to practice is part of the settlement of a client controversy.</a:t>
            </a:r>
          </a:p>
          <a:p>
            <a:endParaRPr lang="en-US" b="0" i="0" u="none" strike="noStrike" dirty="0">
              <a:solidFill>
                <a:srgbClr val="474747"/>
              </a:solidFill>
              <a:effectLst/>
              <a:latin typeface="Google Sans"/>
            </a:endParaRPr>
          </a:p>
        </p:txBody>
      </p:sp>
    </p:spTree>
    <p:extLst>
      <p:ext uri="{BB962C8B-B14F-4D97-AF65-F5344CB8AC3E}">
        <p14:creationId xmlns:p14="http://schemas.microsoft.com/office/powerpoint/2010/main" val="2884872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E8B975-24B7-89FF-CE22-6DC9AECFB42F}"/>
              </a:ext>
            </a:extLst>
          </p:cNvPr>
          <p:cNvSpPr>
            <a:spLocks noGrp="1"/>
          </p:cNvSpPr>
          <p:nvPr>
            <p:ph type="ctrTitle"/>
          </p:nvPr>
        </p:nvSpPr>
        <p:spPr/>
        <p:txBody>
          <a:bodyPr>
            <a:normAutofit/>
          </a:bodyPr>
          <a:lstStyle/>
          <a:p>
            <a:r>
              <a:rPr lang="en-US" sz="3600" dirty="0"/>
              <a:t>ALTERNATE BUSINESS STRUCTURES (ABS) and</a:t>
            </a:r>
            <a:br>
              <a:rPr lang="en-US" sz="3600" dirty="0"/>
            </a:br>
            <a:r>
              <a:rPr lang="en-US" sz="3600" dirty="0"/>
              <a:t>LICENSED LEGAL PARAPROFESSIONALS</a:t>
            </a:r>
            <a:br>
              <a:rPr lang="en-US" sz="3600" dirty="0"/>
            </a:br>
            <a:r>
              <a:rPr lang="en-US" sz="3600" dirty="0"/>
              <a:t> IN ARIZONA (and elsewhere)</a:t>
            </a:r>
          </a:p>
        </p:txBody>
      </p:sp>
      <p:sp>
        <p:nvSpPr>
          <p:cNvPr id="6" name="Subtitle 5">
            <a:extLst>
              <a:ext uri="{FF2B5EF4-FFF2-40B4-BE49-F238E27FC236}">
                <a16:creationId xmlns:a16="http://schemas.microsoft.com/office/drawing/2014/main" id="{27923D1F-DA22-9643-5B38-F5200CD56758}"/>
              </a:ext>
            </a:extLst>
          </p:cNvPr>
          <p:cNvSpPr>
            <a:spLocks noGrp="1"/>
          </p:cNvSpPr>
          <p:nvPr>
            <p:ph type="subTitle" idx="1"/>
          </p:nvPr>
        </p:nvSpPr>
        <p:spPr/>
        <p:txBody>
          <a:bodyPr/>
          <a:lstStyle/>
          <a:p>
            <a:r>
              <a:rPr lang="en-US" dirty="0"/>
              <a:t>And the national implications thereof </a:t>
            </a:r>
          </a:p>
        </p:txBody>
      </p:sp>
      <p:sp>
        <p:nvSpPr>
          <p:cNvPr id="2" name="Slide Number Placeholder 1">
            <a:extLst>
              <a:ext uri="{FF2B5EF4-FFF2-40B4-BE49-F238E27FC236}">
                <a16:creationId xmlns:a16="http://schemas.microsoft.com/office/drawing/2014/main" id="{CAA406CA-1CA1-F607-4A8A-EE284EE6B01E}"/>
              </a:ext>
            </a:extLst>
          </p:cNvPr>
          <p:cNvSpPr>
            <a:spLocks noGrp="1"/>
          </p:cNvSpPr>
          <p:nvPr>
            <p:ph type="sldNum" sz="quarter" idx="12"/>
          </p:nvPr>
        </p:nvSpPr>
        <p:spPr/>
        <p:txBody>
          <a:bodyPr/>
          <a:lstStyle/>
          <a:p>
            <a:fld id="{AD8B34F8-BB52-3945-B781-72E243E8C82A}" type="slidenum">
              <a:rPr lang="en-US" smtClean="0"/>
              <a:t>3</a:t>
            </a:fld>
            <a:endParaRPr lang="en-US"/>
          </a:p>
        </p:txBody>
      </p:sp>
    </p:spTree>
    <p:extLst>
      <p:ext uri="{BB962C8B-B14F-4D97-AF65-F5344CB8AC3E}">
        <p14:creationId xmlns:p14="http://schemas.microsoft.com/office/powerpoint/2010/main" val="3331379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97FA7-313A-4FF9-77E5-1EE07DE67EFA}"/>
              </a:ext>
            </a:extLst>
          </p:cNvPr>
          <p:cNvSpPr>
            <a:spLocks noGrp="1"/>
          </p:cNvSpPr>
          <p:nvPr>
            <p:ph type="title"/>
          </p:nvPr>
        </p:nvSpPr>
        <p:spPr/>
        <p:txBody>
          <a:bodyPr/>
          <a:lstStyle/>
          <a:p>
            <a:r>
              <a:rPr lang="en-US" dirty="0"/>
              <a:t>Why do we want a moat between DOJ and </a:t>
            </a:r>
            <a:r>
              <a:rPr lang="en-US"/>
              <a:t>enforcement agencies </a:t>
            </a:r>
            <a:r>
              <a:rPr lang="en-US" dirty="0"/>
              <a:t>and the WH?</a:t>
            </a:r>
          </a:p>
        </p:txBody>
      </p:sp>
      <p:sp>
        <p:nvSpPr>
          <p:cNvPr id="3" name="Content Placeholder 2">
            <a:extLst>
              <a:ext uri="{FF2B5EF4-FFF2-40B4-BE49-F238E27FC236}">
                <a16:creationId xmlns:a16="http://schemas.microsoft.com/office/drawing/2014/main" id="{55563194-653D-DE31-0908-BEF6B9D7823F}"/>
              </a:ext>
            </a:extLst>
          </p:cNvPr>
          <p:cNvSpPr>
            <a:spLocks noGrp="1"/>
          </p:cNvSpPr>
          <p:nvPr>
            <p:ph idx="1"/>
          </p:nvPr>
        </p:nvSpPr>
        <p:spPr/>
        <p:txBody>
          <a:bodyPr>
            <a:normAutofit fontScale="92500" lnSpcReduction="20000"/>
          </a:bodyPr>
          <a:lstStyle/>
          <a:p>
            <a:pPr algn="l">
              <a:spcBef>
                <a:spcPts val="1400"/>
              </a:spcBef>
              <a:spcAft>
                <a:spcPts val="1400"/>
              </a:spcAft>
              <a:buNone/>
            </a:pPr>
            <a:endParaRPr lang="en-US" sz="1800" b="0" i="0" u="none" strike="noStrike" dirty="0">
              <a:solidFill>
                <a:srgbClr val="212121"/>
              </a:solidFill>
              <a:effectLst/>
              <a:latin typeface="Times New Roman" panose="02020603050405020304" pitchFamily="18" charset="0"/>
            </a:endParaRPr>
          </a:p>
          <a:p>
            <a:pPr algn="l">
              <a:spcBef>
                <a:spcPts val="1400"/>
              </a:spcBef>
              <a:spcAft>
                <a:spcPts val="1400"/>
              </a:spcAft>
              <a:buNone/>
            </a:pPr>
            <a:r>
              <a:rPr lang="en-US" sz="2400" b="0" i="0" u="none" strike="noStrike" dirty="0">
                <a:solidFill>
                  <a:srgbClr val="212121"/>
                </a:solidFill>
                <a:effectLst/>
                <a:latin typeface="Times New Roman" panose="02020603050405020304" pitchFamily="18" charset="0"/>
              </a:rPr>
              <a:t>The former norm against White House interference with DOJ and enforcement agencies served several goals. </a:t>
            </a:r>
          </a:p>
          <a:p>
            <a:pPr algn="l">
              <a:spcBef>
                <a:spcPts val="1400"/>
              </a:spcBef>
              <a:spcAft>
                <a:spcPts val="1400"/>
              </a:spcAft>
              <a:buNone/>
            </a:pPr>
            <a:r>
              <a:rPr lang="en-US" sz="2400" dirty="0">
                <a:solidFill>
                  <a:srgbClr val="212121"/>
                </a:solidFill>
                <a:latin typeface="Times New Roman" panose="02020603050405020304" pitchFamily="18" charset="0"/>
              </a:rPr>
              <a:t>	</a:t>
            </a:r>
            <a:r>
              <a:rPr lang="en-US" sz="2400" b="0" i="0" u="none" strike="noStrike" dirty="0">
                <a:solidFill>
                  <a:srgbClr val="212121"/>
                </a:solidFill>
                <a:effectLst/>
                <a:latin typeface="Times New Roman" panose="02020603050405020304" pitchFamily="18" charset="0"/>
              </a:rPr>
              <a:t>First, it reduced the likelihood of politicizing, or weaponizing, the law. </a:t>
            </a:r>
          </a:p>
          <a:p>
            <a:pPr algn="l">
              <a:spcBef>
                <a:spcPts val="1400"/>
              </a:spcBef>
              <a:spcAft>
                <a:spcPts val="1400"/>
              </a:spcAft>
              <a:buNone/>
            </a:pPr>
            <a:r>
              <a:rPr lang="en-US" sz="2400" dirty="0">
                <a:solidFill>
                  <a:srgbClr val="212121"/>
                </a:solidFill>
                <a:latin typeface="Times New Roman" panose="02020603050405020304" pitchFamily="18" charset="0"/>
              </a:rPr>
              <a:t>	</a:t>
            </a:r>
            <a:r>
              <a:rPr lang="en-US" sz="2400" b="0" i="0" u="none" strike="noStrike" dirty="0">
                <a:solidFill>
                  <a:srgbClr val="212121"/>
                </a:solidFill>
                <a:effectLst/>
                <a:latin typeface="Times New Roman" panose="02020603050405020304" pitchFamily="18" charset="0"/>
              </a:rPr>
              <a:t>Second, it thereby gave the public reason to trust DOJ and  agency decisions as driven by law, not politics. </a:t>
            </a:r>
          </a:p>
          <a:p>
            <a:pPr algn="l">
              <a:spcBef>
                <a:spcPts val="1400"/>
              </a:spcBef>
              <a:spcAft>
                <a:spcPts val="1400"/>
              </a:spcAft>
              <a:buNone/>
            </a:pPr>
            <a:r>
              <a:rPr lang="en-US" sz="2400" dirty="0">
                <a:solidFill>
                  <a:srgbClr val="212121"/>
                </a:solidFill>
                <a:latin typeface="Times New Roman" panose="02020603050405020304" pitchFamily="18" charset="0"/>
              </a:rPr>
              <a:t>	</a:t>
            </a:r>
            <a:r>
              <a:rPr lang="en-US" sz="2400" b="0" i="0" u="none" strike="noStrike" dirty="0">
                <a:solidFill>
                  <a:srgbClr val="212121"/>
                </a:solidFill>
                <a:effectLst/>
                <a:latin typeface="Times New Roman" panose="02020603050405020304" pitchFamily="18" charset="0"/>
              </a:rPr>
              <a:t>Third, it tended to ensure that DOJ and agency decisions would be consistent across different administrations, even when controlled by different parties. That is the meaning of "equal" in the phrase "equal justice under law."</a:t>
            </a:r>
            <a:endParaRPr lang="en-US" sz="2400" b="0" i="0" u="none" strike="noStrike" dirty="0">
              <a:solidFill>
                <a:srgbClr val="212121"/>
              </a:solidFill>
              <a:effectLst/>
              <a:latin typeface="wf_segoe-ui_normal"/>
            </a:endParaRPr>
          </a:p>
          <a:p>
            <a:pPr algn="l">
              <a:spcBef>
                <a:spcPts val="1400"/>
              </a:spcBef>
              <a:spcAft>
                <a:spcPts val="1400"/>
              </a:spcAft>
            </a:pPr>
            <a:r>
              <a:rPr lang="en-US" sz="1800" b="0" i="0" u="none" strike="noStrike" dirty="0">
                <a:solidFill>
                  <a:srgbClr val="212121"/>
                </a:solidFill>
                <a:effectLst/>
                <a:latin typeface="Times New Roman" panose="02020603050405020304" pitchFamily="18" charset="0"/>
              </a:rPr>
              <a:t> </a:t>
            </a:r>
            <a:endParaRPr lang="en-US" b="0" i="0" u="none" strike="noStrike" dirty="0">
              <a:solidFill>
                <a:srgbClr val="212121"/>
              </a:solidFill>
              <a:effectLst/>
              <a:latin typeface="wf_segoe-ui_normal"/>
            </a:endParaRPr>
          </a:p>
          <a:p>
            <a:endParaRPr lang="en-US" dirty="0"/>
          </a:p>
        </p:txBody>
      </p:sp>
    </p:spTree>
    <p:extLst>
      <p:ext uri="{BB962C8B-B14F-4D97-AF65-F5344CB8AC3E}">
        <p14:creationId xmlns:p14="http://schemas.microsoft.com/office/powerpoint/2010/main" val="325648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Ariz. R. Sup. Ct. 31.1</a:t>
            </a:r>
            <a:br>
              <a:rPr lang="en-US" dirty="0"/>
            </a:br>
            <a:endParaRPr lang="en-US" dirty="0"/>
          </a:p>
        </p:txBody>
      </p:sp>
      <p:sp>
        <p:nvSpPr>
          <p:cNvPr id="3" name="Content Placeholder 2"/>
          <p:cNvSpPr>
            <a:spLocks noGrp="1"/>
          </p:cNvSpPr>
          <p:nvPr>
            <p:ph idx="1"/>
          </p:nvPr>
        </p:nvSpPr>
        <p:spPr/>
        <p:txBody>
          <a:bodyPr>
            <a:normAutofit/>
          </a:bodyPr>
          <a:lstStyle/>
          <a:p>
            <a:r>
              <a:rPr lang="en-US" dirty="0"/>
              <a:t>(c) Alternative Business Structure (ABS). </a:t>
            </a:r>
          </a:p>
          <a:p>
            <a:r>
              <a:rPr lang="en-US" dirty="0"/>
              <a:t>An entity that includes </a:t>
            </a:r>
            <a:r>
              <a:rPr lang="en-US" dirty="0" err="1"/>
              <a:t>nonlawyers</a:t>
            </a:r>
            <a:r>
              <a:rPr lang="en-US" dirty="0"/>
              <a:t> who have an economic interest or decision-making authority as defined in </a:t>
            </a:r>
            <a:r>
              <a:rPr lang="en-US" dirty="0">
                <a:solidFill>
                  <a:srgbClr val="FF0000"/>
                </a:solidFill>
              </a:rPr>
              <a:t>ACJA 7-209 </a:t>
            </a:r>
            <a:r>
              <a:rPr lang="en-US" dirty="0"/>
              <a:t>may employ, associate with, or engage a lawyer or lawyers to provide legal services to third parties only if:</a:t>
            </a:r>
          </a:p>
          <a:p>
            <a:pPr lvl="1"/>
            <a:r>
              <a:rPr lang="en-US" dirty="0"/>
              <a:t>(1) it employs at least one person who is an active member in good standing of the State Bar of Arizona under Rule 32 who supervises the practice of law under ER 5.3;</a:t>
            </a:r>
          </a:p>
          <a:p>
            <a:pPr lvl="1"/>
            <a:r>
              <a:rPr lang="en-US" dirty="0"/>
              <a:t>(2) it is licensed pursuant to ACJA § 7-209; and</a:t>
            </a:r>
          </a:p>
          <a:p>
            <a:pPr lvl="1"/>
            <a:r>
              <a:rPr lang="en-US" dirty="0"/>
              <a:t>(3) legal services are only provided by persons authorized to do so and in compliance with the Rules of Supreme Court.</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4</a:t>
            </a:fld>
            <a:endParaRPr lang="en-US"/>
          </a:p>
        </p:txBody>
      </p:sp>
    </p:spTree>
    <p:extLst>
      <p:ext uri="{BB962C8B-B14F-4D97-AF65-F5344CB8AC3E}">
        <p14:creationId xmlns:p14="http://schemas.microsoft.com/office/powerpoint/2010/main" val="120070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N.Y. Rule 5.4</a:t>
            </a:r>
            <a:r>
              <a:rPr lang="mr-IN" dirty="0"/>
              <a:t>…</a:t>
            </a:r>
            <a:endParaRPr lang="en-US" dirty="0"/>
          </a:p>
        </p:txBody>
      </p:sp>
      <p:sp>
        <p:nvSpPr>
          <p:cNvPr id="3" name="Content Placeholder 2"/>
          <p:cNvSpPr>
            <a:spLocks noGrp="1"/>
          </p:cNvSpPr>
          <p:nvPr>
            <p:ph idx="1"/>
          </p:nvPr>
        </p:nvSpPr>
        <p:spPr/>
        <p:txBody>
          <a:bodyPr>
            <a:normAutofit/>
          </a:bodyPr>
          <a:lstStyle/>
          <a:p>
            <a:r>
              <a:rPr lang="en-US" dirty="0"/>
              <a:t>(a) A lawyer or law firm shall not share legal fees with a nonlawyer [with minor exceptions]</a:t>
            </a:r>
          </a:p>
          <a:p>
            <a:r>
              <a:rPr lang="en-US" dirty="0"/>
              <a:t>(b) A lawyer shall not form a partnership with a nonlawyer if any of the activities of the partnership consist of the practice of law….</a:t>
            </a:r>
          </a:p>
          <a:p>
            <a:r>
              <a:rPr lang="en-US" dirty="0"/>
              <a:t>(d) A lawyer shall not practice with or in the form of an entity authorized to practice law for profit, if:</a:t>
            </a:r>
          </a:p>
          <a:p>
            <a:pPr lvl="1"/>
            <a:r>
              <a:rPr lang="en-US" dirty="0"/>
              <a:t>(1) a nonlawyer owns any interest therein…</a:t>
            </a:r>
          </a:p>
          <a:p>
            <a:pPr lvl="1"/>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5</a:t>
            </a:fld>
            <a:endParaRPr lang="en-US"/>
          </a:p>
        </p:txBody>
      </p:sp>
    </p:spTree>
    <p:extLst>
      <p:ext uri="{BB962C8B-B14F-4D97-AF65-F5344CB8AC3E}">
        <p14:creationId xmlns:p14="http://schemas.microsoft.com/office/powerpoint/2010/main" val="337041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67445-EA5C-1220-71ED-2925CBD14658}"/>
              </a:ext>
            </a:extLst>
          </p:cNvPr>
          <p:cNvSpPr>
            <a:spLocks noGrp="1"/>
          </p:cNvSpPr>
          <p:nvPr>
            <p:ph type="title"/>
          </p:nvPr>
        </p:nvSpPr>
        <p:spPr/>
        <p:txBody>
          <a:bodyPr/>
          <a:lstStyle/>
          <a:p>
            <a:r>
              <a:rPr lang="en-US" dirty="0"/>
              <a:t>AZ RULE 5.4</a:t>
            </a:r>
          </a:p>
        </p:txBody>
      </p:sp>
      <p:sp>
        <p:nvSpPr>
          <p:cNvPr id="3" name="Content Placeholder 2">
            <a:extLst>
              <a:ext uri="{FF2B5EF4-FFF2-40B4-BE49-F238E27FC236}">
                <a16:creationId xmlns:a16="http://schemas.microsoft.com/office/drawing/2014/main" id="{06076925-2C26-3246-805E-17A2C48E29D3}"/>
              </a:ext>
            </a:extLst>
          </p:cNvPr>
          <p:cNvSpPr>
            <a:spLocks noGrp="1"/>
          </p:cNvSpPr>
          <p:nvPr>
            <p:ph idx="1"/>
          </p:nvPr>
        </p:nvSpPr>
        <p:spPr/>
        <p:txBody>
          <a:bodyPr/>
          <a:lstStyle/>
          <a:p>
            <a:pPr marL="0" indent="0">
              <a:buNone/>
            </a:pPr>
            <a:r>
              <a:rPr lang="en-US" dirty="0"/>
              <a:t>Arizona deleted its rule 5.4 when it’s Supreme Court adopted rules for alternative business structures.</a:t>
            </a:r>
          </a:p>
        </p:txBody>
      </p:sp>
      <p:sp>
        <p:nvSpPr>
          <p:cNvPr id="4" name="Slide Number Placeholder 3">
            <a:extLst>
              <a:ext uri="{FF2B5EF4-FFF2-40B4-BE49-F238E27FC236}">
                <a16:creationId xmlns:a16="http://schemas.microsoft.com/office/drawing/2014/main" id="{2FA1D2E5-4000-A252-CB09-E0D2063C2132}"/>
              </a:ext>
            </a:extLst>
          </p:cNvPr>
          <p:cNvSpPr>
            <a:spLocks noGrp="1"/>
          </p:cNvSpPr>
          <p:nvPr>
            <p:ph type="sldNum" sz="quarter" idx="12"/>
          </p:nvPr>
        </p:nvSpPr>
        <p:spPr/>
        <p:txBody>
          <a:bodyPr/>
          <a:lstStyle/>
          <a:p>
            <a:fld id="{AD8B34F8-BB52-3945-B781-72E243E8C82A}" type="slidenum">
              <a:rPr lang="en-US" smtClean="0"/>
              <a:t>6</a:t>
            </a:fld>
            <a:endParaRPr lang="en-US"/>
          </a:p>
        </p:txBody>
      </p:sp>
    </p:spTree>
    <p:extLst>
      <p:ext uri="{BB962C8B-B14F-4D97-AF65-F5344CB8AC3E}">
        <p14:creationId xmlns:p14="http://schemas.microsoft.com/office/powerpoint/2010/main" val="265571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ACDD9-ED56-CC0E-D1AC-5DB2A08A5EB5}"/>
              </a:ext>
            </a:extLst>
          </p:cNvPr>
          <p:cNvSpPr>
            <a:spLocks noGrp="1"/>
          </p:cNvSpPr>
          <p:nvPr>
            <p:ph type="title"/>
          </p:nvPr>
        </p:nvSpPr>
        <p:spPr/>
        <p:txBody>
          <a:bodyPr/>
          <a:lstStyle/>
          <a:p>
            <a:r>
              <a:rPr lang="en-US" dirty="0"/>
              <a:t>In Arizona…</a:t>
            </a:r>
          </a:p>
        </p:txBody>
      </p:sp>
      <p:sp>
        <p:nvSpPr>
          <p:cNvPr id="3" name="Content Placeholder 2">
            <a:extLst>
              <a:ext uri="{FF2B5EF4-FFF2-40B4-BE49-F238E27FC236}">
                <a16:creationId xmlns:a16="http://schemas.microsoft.com/office/drawing/2014/main" id="{7D0B2FDE-8A15-3B9A-E634-96F6DE5CCE9B}"/>
              </a:ext>
            </a:extLst>
          </p:cNvPr>
          <p:cNvSpPr>
            <a:spLocks noGrp="1"/>
          </p:cNvSpPr>
          <p:nvPr>
            <p:ph idx="1"/>
          </p:nvPr>
        </p:nvSpPr>
        <p:spPr/>
        <p:txBody>
          <a:bodyPr>
            <a:normAutofit fontScale="92500" lnSpcReduction="20000"/>
          </a:bodyPr>
          <a:lstStyle/>
          <a:p>
            <a:r>
              <a:rPr lang="en-US" dirty="0"/>
              <a:t>A non-lawyer can be a passive or active investor in an entity that provides legal services.</a:t>
            </a:r>
          </a:p>
          <a:p>
            <a:r>
              <a:rPr lang="en-US" dirty="0"/>
              <a:t>Law firms can offer non-legal services through investors in the entity who are not lawyers.</a:t>
            </a:r>
          </a:p>
          <a:p>
            <a:r>
              <a:rPr lang="en-US" dirty="0"/>
              <a:t>The entity must have at least one lawyer responsible for compliance.</a:t>
            </a:r>
          </a:p>
          <a:p>
            <a:r>
              <a:rPr lang="en-US" dirty="0"/>
              <a:t>Only lawyers can practice law through the entity, but see licensed legal paraprofessionals, </a:t>
            </a:r>
            <a:r>
              <a:rPr lang="en-US" i="1" dirty="0"/>
              <a:t>infra</a:t>
            </a:r>
            <a:r>
              <a:rPr lang="en-US" dirty="0"/>
              <a:t>.</a:t>
            </a:r>
          </a:p>
          <a:p>
            <a:r>
              <a:rPr lang="en-US" dirty="0"/>
              <a:t>Lawyers and non-lawyers alike can share in the profits of the entity.</a:t>
            </a:r>
          </a:p>
          <a:p>
            <a:r>
              <a:rPr lang="en-US" dirty="0"/>
              <a:t>Non-lawyers can manage the entity but cannot supervise legal work.</a:t>
            </a:r>
          </a:p>
          <a:p>
            <a:r>
              <a:rPr lang="en-US" dirty="0"/>
              <a:t>The entity lawyers and the entity must comply with professional conduct rules.</a:t>
            </a:r>
          </a:p>
        </p:txBody>
      </p:sp>
      <p:sp>
        <p:nvSpPr>
          <p:cNvPr id="4" name="Slide Number Placeholder 3">
            <a:extLst>
              <a:ext uri="{FF2B5EF4-FFF2-40B4-BE49-F238E27FC236}">
                <a16:creationId xmlns:a16="http://schemas.microsoft.com/office/drawing/2014/main" id="{64B746C3-36BB-66CE-188A-299FA9AD5A16}"/>
              </a:ext>
            </a:extLst>
          </p:cNvPr>
          <p:cNvSpPr>
            <a:spLocks noGrp="1"/>
          </p:cNvSpPr>
          <p:nvPr>
            <p:ph type="sldNum" sz="quarter" idx="12"/>
          </p:nvPr>
        </p:nvSpPr>
        <p:spPr/>
        <p:txBody>
          <a:bodyPr/>
          <a:lstStyle/>
          <a:p>
            <a:fld id="{AD8B34F8-BB52-3945-B781-72E243E8C82A}" type="slidenum">
              <a:rPr lang="en-US" smtClean="0"/>
              <a:t>7</a:t>
            </a:fld>
            <a:endParaRPr lang="en-US"/>
          </a:p>
        </p:txBody>
      </p:sp>
    </p:spTree>
    <p:extLst>
      <p:ext uri="{BB962C8B-B14F-4D97-AF65-F5344CB8AC3E}">
        <p14:creationId xmlns:p14="http://schemas.microsoft.com/office/powerpoint/2010/main" val="3160131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Alternate Business Structures in Arizona</a:t>
            </a:r>
            <a:br>
              <a:rPr lang="en-US" dirty="0"/>
            </a:br>
            <a:r>
              <a:rPr lang="en-US" dirty="0"/>
              <a:t>Sources of Information</a:t>
            </a:r>
          </a:p>
        </p:txBody>
      </p:sp>
      <p:sp>
        <p:nvSpPr>
          <p:cNvPr id="3" name="Content Placeholder 2"/>
          <p:cNvSpPr>
            <a:spLocks noGrp="1"/>
          </p:cNvSpPr>
          <p:nvPr>
            <p:ph idx="1"/>
          </p:nvPr>
        </p:nvSpPr>
        <p:spPr/>
        <p:txBody>
          <a:bodyPr/>
          <a:lstStyle/>
          <a:p>
            <a:r>
              <a:rPr lang="en-US" dirty="0"/>
              <a:t>Search </a:t>
            </a:r>
          </a:p>
          <a:p>
            <a:pPr lvl="1"/>
            <a:r>
              <a:rPr lang="en-US" dirty="0">
                <a:solidFill>
                  <a:srgbClr val="FF0000"/>
                </a:solidFill>
              </a:rPr>
              <a:t>Arizona alternate business structures</a:t>
            </a:r>
          </a:p>
          <a:p>
            <a:pPr lvl="1"/>
            <a:r>
              <a:rPr lang="en-US" dirty="0">
                <a:solidFill>
                  <a:srgbClr val="FF0000"/>
                </a:solidFill>
              </a:rPr>
              <a:t>Arizona legal paraprofessionals </a:t>
            </a:r>
            <a:r>
              <a:rPr lang="en-US" dirty="0"/>
              <a:t>(or </a:t>
            </a:r>
            <a:r>
              <a:rPr lang="en-US" b="1" i="0" u="sng" dirty="0">
                <a:solidFill>
                  <a:srgbClr val="028BFF"/>
                </a:solidFill>
                <a:effectLst/>
                <a:latin typeface="inherit"/>
                <a:hlinkClick r:id="rId2"/>
              </a:rPr>
              <a:t>ACJA § 7-210</a:t>
            </a:r>
            <a:r>
              <a:rPr lang="en-US" b="0" i="0" u="none" strike="noStrike" dirty="0">
                <a:solidFill>
                  <a:srgbClr val="14303D"/>
                </a:solidFill>
                <a:effectLst/>
                <a:latin typeface="Arial" panose="020B0604020202020204" pitchFamily="34" charset="0"/>
              </a:rPr>
              <a:t>) </a:t>
            </a:r>
          </a:p>
          <a:p>
            <a:pPr marL="0" indent="0">
              <a:buNone/>
            </a:pPr>
            <a:r>
              <a:rPr lang="en-US" dirty="0">
                <a:solidFill>
                  <a:srgbClr val="14303D"/>
                </a:solidFill>
                <a:latin typeface="Arial" panose="020B0604020202020204" pitchFamily="34" charset="0"/>
              </a:rPr>
              <a:t>In order to </a:t>
            </a:r>
            <a:r>
              <a:rPr lang="en-US" dirty="0"/>
              <a:t>get or link to the key statutory, judicial orders, and professional conduct rules that will be referenced in the CLE. </a:t>
            </a:r>
          </a:p>
          <a:p>
            <a:r>
              <a:rPr lang="en-US" dirty="0"/>
              <a:t>Selected documents are also included with the CLE material.</a:t>
            </a:r>
          </a:p>
          <a:p>
            <a:endParaRPr lang="en-US" dirty="0"/>
          </a:p>
        </p:txBody>
      </p:sp>
      <p:sp>
        <p:nvSpPr>
          <p:cNvPr id="4" name="Slide Number Placeholder 3"/>
          <p:cNvSpPr>
            <a:spLocks noGrp="1"/>
          </p:cNvSpPr>
          <p:nvPr>
            <p:ph type="sldNum" sz="quarter" idx="12"/>
          </p:nvPr>
        </p:nvSpPr>
        <p:spPr/>
        <p:txBody>
          <a:bodyPr/>
          <a:lstStyle/>
          <a:p>
            <a:fld id="{AF3B805F-68AC-D84B-B7F3-A2F1DFF3D027}" type="slidenum">
              <a:rPr lang="en-US" smtClean="0"/>
              <a:t>8</a:t>
            </a:fld>
            <a:endParaRPr lang="en-US"/>
          </a:p>
        </p:txBody>
      </p:sp>
    </p:spTree>
    <p:extLst>
      <p:ext uri="{BB962C8B-B14F-4D97-AF65-F5344CB8AC3E}">
        <p14:creationId xmlns:p14="http://schemas.microsoft.com/office/powerpoint/2010/main" val="163546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30B98-4B6D-1313-497C-4230954235E8}"/>
              </a:ext>
            </a:extLst>
          </p:cNvPr>
          <p:cNvSpPr>
            <a:spLocks noGrp="1"/>
          </p:cNvSpPr>
          <p:nvPr>
            <p:ph type="title"/>
          </p:nvPr>
        </p:nvSpPr>
        <p:spPr/>
        <p:txBody>
          <a:bodyPr/>
          <a:lstStyle/>
          <a:p>
            <a:r>
              <a:rPr lang="en-US" dirty="0"/>
              <a:t>From Bloomberg Law </a:t>
            </a:r>
            <a:br>
              <a:rPr lang="en-US" dirty="0"/>
            </a:br>
            <a:r>
              <a:rPr lang="en-US" dirty="0"/>
              <a:t>1-14-25</a:t>
            </a:r>
          </a:p>
        </p:txBody>
      </p:sp>
      <p:sp>
        <p:nvSpPr>
          <p:cNvPr id="3" name="Content Placeholder 2">
            <a:extLst>
              <a:ext uri="{FF2B5EF4-FFF2-40B4-BE49-F238E27FC236}">
                <a16:creationId xmlns:a16="http://schemas.microsoft.com/office/drawing/2014/main" id="{DDCB2A94-32C1-9F98-4DA4-0FCA06BCB18C}"/>
              </a:ext>
            </a:extLst>
          </p:cNvPr>
          <p:cNvSpPr>
            <a:spLocks noGrp="1"/>
          </p:cNvSpPr>
          <p:nvPr>
            <p:ph idx="1"/>
          </p:nvPr>
        </p:nvSpPr>
        <p:spPr/>
        <p:txBody>
          <a:bodyPr/>
          <a:lstStyle/>
          <a:p>
            <a:pPr algn="l"/>
            <a:r>
              <a:rPr lang="en-US" b="0" i="0" u="none" strike="noStrike" dirty="0">
                <a:solidFill>
                  <a:srgbClr val="2A2C30"/>
                </a:solidFill>
                <a:effectLst/>
                <a:latin typeface="OpenSans"/>
              </a:rPr>
              <a:t>KPMG won preliminary approval Tuesday to form a legal services arm in Arizona, moving it closer to becoming the first Big Four accounting firm to practice law in the US.</a:t>
            </a:r>
          </a:p>
          <a:p>
            <a:pPr algn="l"/>
            <a:r>
              <a:rPr lang="en-US" b="0" i="0" u="none" strike="noStrike" dirty="0">
                <a:solidFill>
                  <a:srgbClr val="2A2C30"/>
                </a:solidFill>
                <a:effectLst/>
                <a:latin typeface="OpenSans"/>
              </a:rPr>
              <a:t>The Arizona Supreme Court should grant KPMG Law US a license, the Committee on Alternative Business Structures found. The court will decide Jan. 28 whether to grant KPMG’s license, deny the application, or send it back for more information, said Aaron Nash, the court’s director of certification and licensing.</a:t>
            </a:r>
          </a:p>
          <a:p>
            <a:endParaRPr lang="en-US" dirty="0"/>
          </a:p>
        </p:txBody>
      </p:sp>
      <p:sp>
        <p:nvSpPr>
          <p:cNvPr id="4" name="Slide Number Placeholder 3">
            <a:extLst>
              <a:ext uri="{FF2B5EF4-FFF2-40B4-BE49-F238E27FC236}">
                <a16:creationId xmlns:a16="http://schemas.microsoft.com/office/drawing/2014/main" id="{54ED36C0-D7F9-67B9-1A1E-BE5CA1547258}"/>
              </a:ext>
            </a:extLst>
          </p:cNvPr>
          <p:cNvSpPr>
            <a:spLocks noGrp="1"/>
          </p:cNvSpPr>
          <p:nvPr>
            <p:ph type="sldNum" sz="quarter" idx="12"/>
          </p:nvPr>
        </p:nvSpPr>
        <p:spPr/>
        <p:txBody>
          <a:bodyPr/>
          <a:lstStyle/>
          <a:p>
            <a:fld id="{AD8B34F8-BB52-3945-B781-72E243E8C82A}" type="slidenum">
              <a:rPr lang="en-US" smtClean="0"/>
              <a:t>9</a:t>
            </a:fld>
            <a:endParaRPr lang="en-US"/>
          </a:p>
        </p:txBody>
      </p:sp>
    </p:spTree>
    <p:extLst>
      <p:ext uri="{BB962C8B-B14F-4D97-AF65-F5344CB8AC3E}">
        <p14:creationId xmlns:p14="http://schemas.microsoft.com/office/powerpoint/2010/main" val="533267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TotalTime>
  <Words>2297</Words>
  <Application>Microsoft Macintosh PowerPoint</Application>
  <PresentationFormat>Widescreen</PresentationFormat>
  <Paragraphs>164</Paragraphs>
  <Slides>30</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30</vt:i4>
      </vt:variant>
    </vt:vector>
  </HeadingPairs>
  <TitlesOfParts>
    <vt:vector size="44" baseType="lpstr">
      <vt:lpstr>Google Sans</vt:lpstr>
      <vt:lpstr>inherit</vt:lpstr>
      <vt:lpstr>OpenSans</vt:lpstr>
      <vt:lpstr>OpenSans--Regular</vt:lpstr>
      <vt:lpstr>wf_segoe-ui_normal</vt:lpstr>
      <vt:lpstr>Aptos</vt:lpstr>
      <vt:lpstr>Aptos Display</vt:lpstr>
      <vt:lpstr>Arial</vt:lpstr>
      <vt:lpstr>Helvetica</vt:lpstr>
      <vt:lpstr>Open Sans</vt:lpstr>
      <vt:lpstr>Roboto</vt:lpstr>
      <vt:lpstr>Segoe UI</vt:lpstr>
      <vt:lpstr>Times New Roman</vt:lpstr>
      <vt:lpstr>Office Theme</vt:lpstr>
      <vt:lpstr>New York University School of Law Reunion Weekend </vt:lpstr>
      <vt:lpstr>TIMED AGENDA </vt:lpstr>
      <vt:lpstr>ALTERNATE BUSINESS STRUCTURES (ABS) and LICENSED LEGAL PARAPROFESSIONALS  IN ARIZONA (and elsewhere)</vt:lpstr>
      <vt:lpstr> Ariz. R. Sup. Ct. 31.1 </vt:lpstr>
      <vt:lpstr>N.Y. Rule 5.4…</vt:lpstr>
      <vt:lpstr>AZ RULE 5.4</vt:lpstr>
      <vt:lpstr>In Arizona…</vt:lpstr>
      <vt:lpstr>Alternate Business Structures in Arizona Sources of Information</vt:lpstr>
      <vt:lpstr>From Bloomberg Law  1-14-25</vt:lpstr>
      <vt:lpstr>PowerPoint Presentation</vt:lpstr>
      <vt:lpstr>From Bloomberg Law 1-28-25</vt:lpstr>
      <vt:lpstr>APPROVED From Bloomberg Law on 2/27/25</vt:lpstr>
      <vt:lpstr>From Wikipedia</vt:lpstr>
      <vt:lpstr>From KPMG Law Website</vt:lpstr>
      <vt:lpstr>Small Law competitors …</vt:lpstr>
      <vt:lpstr>What Is the Extraterritorial Reach of the Arizona Rule?</vt:lpstr>
      <vt:lpstr>N.Y. Rule 8.5…</vt:lpstr>
      <vt:lpstr>Whose Rules Govern: Key Ethics Opinion For NY Lawyers</vt:lpstr>
      <vt:lpstr>    AZ RULE 5.5     </vt:lpstr>
      <vt:lpstr>Licensed Legal Paraprofessional</vt:lpstr>
      <vt:lpstr>ARIZONA CODE OF JUDICIAL ADMINISTRATION Section 7-210: Legal Paraprofessional </vt:lpstr>
      <vt:lpstr>Colorado Supreme Court Rule 207 Licensed Legal Paraprofessional (LLP)</vt:lpstr>
      <vt:lpstr>AI’S EFFECT ON PARALEGAL LICENSING</vt:lpstr>
      <vt:lpstr>The effect of paralegal licensing on the legal marketplace and lost schools</vt:lpstr>
      <vt:lpstr>Trump v. The Bar</vt:lpstr>
      <vt:lpstr>Executive Order 14230</vt:lpstr>
      <vt:lpstr>Sources</vt:lpstr>
      <vt:lpstr>“Settlement” with Kirkland, A&amp;O Shearman, Latham, Simpson</vt:lpstr>
      <vt:lpstr>NY Rule 5.6</vt:lpstr>
      <vt:lpstr>Why do we want a moat between DOJ and enforcement agencies and the WH?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Stephen Gillers</dc:creator>
  <cp:lastModifiedBy>Stephen Gillers</cp:lastModifiedBy>
  <cp:revision>13</cp:revision>
  <dcterms:created xsi:type="dcterms:W3CDTF">2025-03-27T14:24:15Z</dcterms:created>
  <dcterms:modified xsi:type="dcterms:W3CDTF">2025-04-18T14:44:22Z</dcterms:modified>
</cp:coreProperties>
</file>